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35" r:id="rId1"/>
  </p:sldMasterIdLst>
  <p:notesMasterIdLst>
    <p:notesMasterId r:id="rId25"/>
  </p:notesMasterIdLst>
  <p:handoutMasterIdLst>
    <p:handoutMasterId r:id="rId26"/>
  </p:handoutMasterIdLst>
  <p:sldIdLst>
    <p:sldId id="577" r:id="rId2"/>
    <p:sldId id="578" r:id="rId3"/>
    <p:sldId id="579" r:id="rId4"/>
    <p:sldId id="583" r:id="rId5"/>
    <p:sldId id="585" r:id="rId6"/>
    <p:sldId id="589" r:id="rId7"/>
    <p:sldId id="586" r:id="rId8"/>
    <p:sldId id="593" r:id="rId9"/>
    <p:sldId id="597" r:id="rId10"/>
    <p:sldId id="602" r:id="rId11"/>
    <p:sldId id="584" r:id="rId12"/>
    <p:sldId id="601" r:id="rId13"/>
    <p:sldId id="606" r:id="rId14"/>
    <p:sldId id="603" r:id="rId15"/>
    <p:sldId id="587" r:id="rId16"/>
    <p:sldId id="608" r:id="rId17"/>
    <p:sldId id="605" r:id="rId18"/>
    <p:sldId id="604" r:id="rId19"/>
    <p:sldId id="594" r:id="rId20"/>
    <p:sldId id="590" r:id="rId21"/>
    <p:sldId id="596" r:id="rId22"/>
    <p:sldId id="566" r:id="rId23"/>
    <p:sldId id="5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9868A8-AD71-4D9B-B032-C964BA0CFB55}">
          <p14:sldIdLst>
            <p14:sldId id="577"/>
            <p14:sldId id="578"/>
            <p14:sldId id="579"/>
            <p14:sldId id="583"/>
            <p14:sldId id="585"/>
            <p14:sldId id="589"/>
            <p14:sldId id="586"/>
            <p14:sldId id="593"/>
            <p14:sldId id="597"/>
            <p14:sldId id="602"/>
          </p14:sldIdLst>
        </p14:section>
        <p14:section name="Multi-scale" id="{18BD0E61-9F9F-4A30-A608-A94EA02C542B}">
          <p14:sldIdLst/>
        </p14:section>
        <p14:section name="Multi-physics" id="{892D05B6-AF72-4795-80A0-F38DC469D9B9}">
          <p14:sldIdLst>
            <p14:sldId id="584"/>
            <p14:sldId id="601"/>
            <p14:sldId id="606"/>
            <p14:sldId id="603"/>
          </p14:sldIdLst>
        </p14:section>
        <p14:section name="Degradation loop" id="{B428FAC8-29D7-467C-912D-32E69FDAFFBC}">
          <p14:sldIdLst/>
        </p14:section>
        <p14:section name="Normal" id="{A4B21CF4-8C25-4CC9-B4E8-12031773DFBD}">
          <p14:sldIdLst>
            <p14:sldId id="587"/>
            <p14:sldId id="608"/>
          </p14:sldIdLst>
        </p14:section>
        <p14:section name="Volume lookup" id="{C94DD596-0326-4456-AE44-CD19782C11B7}">
          <p14:sldIdLst>
            <p14:sldId id="605"/>
          </p14:sldIdLst>
        </p14:section>
        <p14:section name="Results" id="{C6FF8E55-F12F-4F2C-922A-A1643937E932}">
          <p14:sldIdLst>
            <p14:sldId id="604"/>
            <p14:sldId id="594"/>
            <p14:sldId id="590"/>
            <p14:sldId id="596"/>
            <p14:sldId id="566"/>
            <p14:sldId id="5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e van Eyk, Mr" initials="LvEM" lastIdx="4" clrIdx="0">
    <p:extLst>
      <p:ext uri="{19B8F6BF-5375-455C-9EA6-DF929625EA0E}">
        <p15:presenceInfo xmlns:p15="http://schemas.microsoft.com/office/powerpoint/2012/main" userId="S::u16026960@up.ac.za::b3439e86-3fc1-4e83-8de9-643eb93a28ea" providerId="AD"/>
      </p:ext>
    </p:extLst>
  </p:cmAuthor>
  <p:cmAuthor id="2" name="Mr. LD van Eyk" initials="MLvE" lastIdx="1" clrIdx="1">
    <p:extLst>
      <p:ext uri="{19B8F6BF-5375-455C-9EA6-DF929625EA0E}">
        <p15:presenceInfo xmlns:p15="http://schemas.microsoft.com/office/powerpoint/2012/main" userId="Mr. LD van Ey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8F8F8"/>
    <a:srgbClr val="4472C4"/>
    <a:srgbClr val="FFFFFF"/>
    <a:srgbClr val="FF0000"/>
    <a:srgbClr val="EAEAEA"/>
    <a:srgbClr val="00B0F0"/>
    <a:srgbClr val="70AD47"/>
    <a:srgbClr val="EE854A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12" autoAdjust="0"/>
  </p:normalViewPr>
  <p:slideViewPr>
    <p:cSldViewPr snapToGrid="0">
      <p:cViewPr varScale="1">
        <p:scale>
          <a:sx n="97" d="100"/>
          <a:sy n="97" d="100"/>
        </p:scale>
        <p:origin x="10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LD van Eyk" userId="b3439e86-3fc1-4e83-8de9-643eb93a28ea" providerId="ADAL" clId="{0E37941B-2E43-42F3-AF49-BA60CAE7B0EB}"/>
    <pc:docChg chg="undo custSel modSld">
      <pc:chgData name="Dr. LD van Eyk" userId="b3439e86-3fc1-4e83-8de9-643eb93a28ea" providerId="ADAL" clId="{0E37941B-2E43-42F3-AF49-BA60CAE7B0EB}" dt="2026-07-03T07:18:51.187" v="27" actId="21"/>
      <pc:docMkLst>
        <pc:docMk/>
      </pc:docMkLst>
      <pc:sldChg chg="addSp delSp modSp mod">
        <pc:chgData name="Dr. LD van Eyk" userId="b3439e86-3fc1-4e83-8de9-643eb93a28ea" providerId="ADAL" clId="{0E37941B-2E43-42F3-AF49-BA60CAE7B0EB}" dt="2026-07-03T07:18:51.187" v="27" actId="21"/>
        <pc:sldMkLst>
          <pc:docMk/>
          <pc:sldMk cId="1586913665" sldId="583"/>
        </pc:sldMkLst>
        <pc:spChg chg="mod">
          <ac:chgData name="Dr. LD van Eyk" userId="b3439e86-3fc1-4e83-8de9-643eb93a28ea" providerId="ADAL" clId="{0E37941B-2E43-42F3-AF49-BA60CAE7B0EB}" dt="2026-07-03T07:18:14.055" v="20" actId="404"/>
          <ac:spMkLst>
            <pc:docMk/>
            <pc:sldMk cId="1586913665" sldId="583"/>
            <ac:spMk id="10" creationId="{94A4B192-9A09-415E-CD21-400277A82218}"/>
          </ac:spMkLst>
        </pc:spChg>
        <pc:spChg chg="mod">
          <ac:chgData name="Dr. LD van Eyk" userId="b3439e86-3fc1-4e83-8de9-643eb93a28ea" providerId="ADAL" clId="{0E37941B-2E43-42F3-AF49-BA60CAE7B0EB}" dt="2026-07-03T07:18:23.624" v="25" actId="20577"/>
          <ac:spMkLst>
            <pc:docMk/>
            <pc:sldMk cId="1586913665" sldId="583"/>
            <ac:spMk id="11" creationId="{4195D1B4-0B2F-474B-2738-7CA03D4A62E5}"/>
          </ac:spMkLst>
        </pc:spChg>
        <pc:spChg chg="mod">
          <ac:chgData name="Dr. LD van Eyk" userId="b3439e86-3fc1-4e83-8de9-643eb93a28ea" providerId="ADAL" clId="{0E37941B-2E43-42F3-AF49-BA60CAE7B0EB}" dt="2026-07-03T07:17:32.474" v="0" actId="6549"/>
          <ac:spMkLst>
            <pc:docMk/>
            <pc:sldMk cId="1586913665" sldId="583"/>
            <ac:spMk id="71" creationId="{61133D82-E28C-3B66-A137-72276C910EE0}"/>
          </ac:spMkLst>
        </pc:spChg>
        <pc:picChg chg="add del">
          <ac:chgData name="Dr. LD van Eyk" userId="b3439e86-3fc1-4e83-8de9-643eb93a28ea" providerId="ADAL" clId="{0E37941B-2E43-42F3-AF49-BA60CAE7B0EB}" dt="2026-07-03T07:18:51.187" v="27" actId="21"/>
          <ac:picMkLst>
            <pc:docMk/>
            <pc:sldMk cId="1586913665" sldId="583"/>
            <ac:picMk id="3" creationId="{F9D03399-8366-467A-9C31-A35F279CF454}"/>
          </ac:picMkLst>
        </pc:picChg>
      </pc:sldChg>
    </pc:docChg>
  </pc:docChgLst>
  <pc:docChgLst>
    <pc:chgData name="Mr. LD van Eyk" userId="b3439e86-3fc1-4e83-8de9-643eb93a28ea" providerId="ADAL" clId="{971D87E0-A23D-4A27-A958-CCB338E872C9}"/>
    <pc:docChg chg="undo custSel modSld">
      <pc:chgData name="Mr. LD van Eyk" userId="b3439e86-3fc1-4e83-8de9-643eb93a28ea" providerId="ADAL" clId="{971D87E0-A23D-4A27-A958-CCB338E872C9}" dt="2026-03-24T05:09:39.475" v="5" actId="21"/>
      <pc:docMkLst>
        <pc:docMk/>
      </pc:docMkLst>
      <pc:sldChg chg="addSp delSp mod">
        <pc:chgData name="Mr. LD van Eyk" userId="b3439e86-3fc1-4e83-8de9-643eb93a28ea" providerId="ADAL" clId="{971D87E0-A23D-4A27-A958-CCB338E872C9}" dt="2026-03-24T05:09:39.475" v="5" actId="21"/>
        <pc:sldMkLst>
          <pc:docMk/>
          <pc:sldMk cId="1586913665" sldId="583"/>
        </pc:sldMkLst>
        <pc:picChg chg="add del">
          <ac:chgData name="Mr. LD van Eyk" userId="b3439e86-3fc1-4e83-8de9-643eb93a28ea" providerId="ADAL" clId="{971D87E0-A23D-4A27-A958-CCB338E872C9}" dt="2026-03-24T05:09:39.475" v="5" actId="21"/>
          <ac:picMkLst>
            <pc:docMk/>
            <pc:sldMk cId="1586913665" sldId="583"/>
            <ac:picMk id="3" creationId="{A47F0A61-8F86-79F8-5A87-BE3866967E3E}"/>
          </ac:picMkLst>
        </pc:picChg>
      </pc:sldChg>
      <pc:sldChg chg="addSp delSp modSp mod">
        <pc:chgData name="Mr. LD van Eyk" userId="b3439e86-3fc1-4e83-8de9-643eb93a28ea" providerId="ADAL" clId="{971D87E0-A23D-4A27-A958-CCB338E872C9}" dt="2026-03-21T12:39:07.477" v="3" actId="21"/>
        <pc:sldMkLst>
          <pc:docMk/>
          <pc:sldMk cId="1120375699" sldId="605"/>
        </pc:sldMkLst>
        <pc:spChg chg="mod">
          <ac:chgData name="Mr. LD van Eyk" userId="b3439e86-3fc1-4e83-8de9-643eb93a28ea" providerId="ADAL" clId="{971D87E0-A23D-4A27-A958-CCB338E872C9}" dt="2026-03-21T12:39:01.699" v="1" actId="1076"/>
          <ac:spMkLst>
            <pc:docMk/>
            <pc:sldMk cId="1120375699" sldId="605"/>
            <ac:spMk id="2" creationId="{0B35BA35-70CA-0E2F-DCE7-7DEE76B7CCF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E3599B-53BF-42D3-A70A-532E69674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A8F20-1568-4880-B849-5E4592E549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E57B1-DA74-478A-BEE1-60D928DF88B3}" type="datetimeFigureOut">
              <a:rPr lang="en-ZA" smtClean="0"/>
              <a:t>2026/07/03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51B10-2448-4DE1-A26D-E4BE802797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ZA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7C86B2-9F06-44EC-9C06-1B8EB28CA0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55816-B62C-4929-8735-9928C69F8B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282915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03E0D-37BC-C346-877A-8361203283F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C-AIM/INCOSE 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3B137-BD00-9E4F-8B4D-FBD74E546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53608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697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17BBA-3A53-062A-0280-A22FA9AC5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387573-7724-B01A-A4D8-6EBDDCCAB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D88AB7-1ECF-11E3-8311-6C175625E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don’t use data as it is a physics-driven approach.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EA4BC-D784-F1AD-5F39-DF43C045DC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03915-534C-7A3F-90C2-73008F155F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02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brake pad volume also affects the thermal mass, </a:t>
            </a:r>
          </a:p>
          <a:p>
            <a:r>
              <a:rPr lang="en-US" dirty="0"/>
              <a:t>which in turn affects how hot the brakes get, </a:t>
            </a:r>
          </a:p>
          <a:p>
            <a:r>
              <a:rPr lang="en-US" dirty="0"/>
              <a:t>Which in turn have chemical implications for the brake pad hardness. </a:t>
            </a: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298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AD9C0-1386-E396-7685-0A410B88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E23AE9-11FE-7ACA-5682-2B6C23A3D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AD1CE-EB47-C006-614C-493240FCB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Vehicle dynamics affect the stopping distance. </a:t>
            </a:r>
          </a:p>
          <a:p>
            <a:r>
              <a:rPr lang="en-US" dirty="0"/>
              <a:t>Show video of vehicle stopping on flat and angled.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9253E-1503-C6E0-2409-A744E072C1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49CC9-9A02-93D7-9B69-31556D572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74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AD9C0-1386-E396-7685-0A410B88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E23AE9-11FE-7ACA-5682-2B6C23A3D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AD1CE-EB47-C006-614C-493240FCB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Vehicle dynamics affect the stopping distance. </a:t>
            </a:r>
          </a:p>
          <a:p>
            <a:r>
              <a:rPr lang="en-US" dirty="0"/>
              <a:t>Show video of vehicle stopping on flat and angled.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9253E-1503-C6E0-2409-A744E072C1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49CC9-9A02-93D7-9B69-31556D572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94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4B743-34A8-46DD-55A4-A100AA951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891AE-845C-AD59-264D-4C011F4437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95A26-8BD1-603F-39B8-4271A13FE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brake pad volume also affects the thermal mass, </a:t>
            </a:r>
          </a:p>
          <a:p>
            <a:r>
              <a:rPr lang="en-US" dirty="0"/>
              <a:t>which in turn affects how hot the brakes get, </a:t>
            </a:r>
          </a:p>
          <a:p>
            <a:r>
              <a:rPr lang="en-US" dirty="0"/>
              <a:t>Which in turn have chemical implications for the brake pad hardness. 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0573B7-EA1D-8EE6-CA1D-AAF3A0F2D4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2D7AEC-15E5-05C3-45AC-8EBEF5005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287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0EB8B-4173-C10A-E6BE-74689C6C1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BB6C32-B277-E883-5CC6-F593985340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90B568-AC89-21AE-E4B0-C930137EE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don’t use data as it is a physics-driven approach.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15E1C-9BA6-DB3B-5168-C0056C651B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139C72-89BC-7740-2229-8DBD59026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46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78C39-145E-43AA-E8AC-4EFD059F9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AC96B7-6B49-4806-00CE-3F28A233C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74FFE-C1AD-279A-68E5-7E0345FD8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don’t use data as it is a physics-driven approach.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BCD3A-7029-FC58-2660-6A4759EFB9C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C40AF0-FEA3-4E7F-C90C-95B4A9F48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024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95C1D-34E9-E0AC-BE77-C3BD5D0AC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740051-38B4-FF4D-1307-132958626B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85A4E-F836-9BA6-089A-6362F66CE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don’t use data as it is a physics-driven approach.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51C3AC-C034-CA3A-E779-F4284B9E66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52BB6A-1BBD-090C-1FB2-32E605CD3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5779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ED250-C56E-D273-2610-DC260FA48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7B54DB-B99B-F99F-EB02-040055B88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0DEBAA-979D-658B-C335-38E6C4462B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that these results are for a single outlier sample. </a:t>
            </a:r>
            <a:endParaRPr lang="en-ZA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4ED6D9-5CBF-2E5E-8FE4-11FE7D716A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FD4420-3C68-11B3-A1CF-B5B218364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9160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28BC-F145-20E4-0C9C-3FE5030D1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CAF0FA-5AB6-410B-5DE2-3FD45600B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5FDADE-AE83-5A97-5645-B0F6108B2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E7121-57FC-861A-9511-6817CBEF6D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95F42A-7904-7309-C7DA-4F542C9B3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46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South Africa has recently mandated the use of collision prevention systems (CPS) in the mining industry. </a:t>
            </a:r>
          </a:p>
          <a:p>
            <a:r>
              <a:rPr lang="en-US" dirty="0"/>
              <a:t>CPS automatically stops a vehicle when a collision is deemed imminent.</a:t>
            </a:r>
          </a:p>
          <a:p>
            <a:r>
              <a:rPr lang="en-US" dirty="0"/>
              <a:t>CPS needs accurate knowledge of brake performance to determine stopping thresholds. </a:t>
            </a:r>
          </a:p>
          <a:p>
            <a:r>
              <a:rPr lang="en-US" dirty="0"/>
              <a:t>We had the research question:</a:t>
            </a:r>
            <a:br>
              <a:rPr lang="en-US" dirty="0"/>
            </a:br>
            <a:r>
              <a:rPr lang="en-US" dirty="0"/>
              <a:t>“How can digital twins be leveraged to enhance the field of predictive maintenance for brake pads?”</a:t>
            </a:r>
          </a:p>
          <a:p>
            <a:r>
              <a:rPr lang="en-US" dirty="0"/>
              <a:t>To find out, we designed a brake wear prediction study.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28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FB9E0-F77D-90B7-608C-B39BEB0B5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F50C17-9AD4-960E-8230-6AC8D798E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4BA7D-ED0B-3CC2-AF3C-CCFBEDB05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when we have 10 historical failure examples, and we evaluate on 10 OOD samples. </a:t>
            </a:r>
          </a:p>
          <a:p>
            <a:r>
              <a:rPr lang="en-US" dirty="0" err="1"/>
              <a:t>Normalised</a:t>
            </a:r>
            <a:r>
              <a:rPr lang="en-US" dirty="0"/>
              <a:t> cost, where Cc is 1 and  C of perfect predictive is 0.2. Everything else is scaled in-between. </a:t>
            </a:r>
          </a:p>
          <a:p>
            <a:r>
              <a:rPr lang="en-US" dirty="0"/>
              <a:t>We do this to evaluate the robustness of methods to unseen fault conditions. </a:t>
            </a:r>
          </a:p>
          <a:p>
            <a:r>
              <a:rPr lang="en-US" dirty="0"/>
              <a:t>For large expensive assets, we  likely need a longer notice period. </a:t>
            </a:r>
          </a:p>
          <a:p>
            <a:r>
              <a:rPr lang="en-US" dirty="0"/>
              <a:t>For smaller assets like brake pads, we are likely content with operating on a small required notice. 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3EA98-681E-84FA-52AA-5347855A78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DA720-9A51-71A5-1442-FEC8D3CDF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96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this is a relatively new field of study, we do not have access to existing brake wear data. </a:t>
            </a:r>
          </a:p>
          <a:p>
            <a:r>
              <a:rPr lang="en-US" dirty="0"/>
              <a:t>Consequently, we generated representative wear samples (beyond the scope of today).</a:t>
            </a:r>
          </a:p>
          <a:p>
            <a:r>
              <a:rPr lang="en-US" dirty="0"/>
              <a:t>We will focus on outlier data for today.</a:t>
            </a:r>
          </a:p>
          <a:p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every braking event in a run to failure sample, we have summary sensor data. </a:t>
            </a:r>
          </a:p>
          <a:p>
            <a:r>
              <a:rPr lang="en-US" dirty="0"/>
              <a:t>After the brake pad has failed (or been replaced), we are able to label the data with a corresponding Remaining Useful Life value (RUL(N)). </a:t>
            </a:r>
          </a:p>
          <a:p>
            <a:endParaRPr lang="en-US" dirty="0"/>
          </a:p>
          <a:p>
            <a:r>
              <a:rPr lang="en-US" dirty="0"/>
              <a:t>We will now showcase three different models that can estimate the RUL, given sensor data.</a:t>
            </a:r>
          </a:p>
          <a:p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93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630CB-41AF-8203-6E26-54A1B0EBA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A5F98-6C74-E5E1-488C-5AE5823CE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B5AABF-77DF-C9D8-5EEB-F9BA21C9E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Firstly, we developed a data-driven PdM approach that inputs the sensor data for each braking event, and has to predict the corresponding RUL value. </a:t>
            </a:r>
          </a:p>
          <a:p>
            <a:r>
              <a:rPr lang="en-US" dirty="0"/>
              <a:t>It is trained on the trained data shown earlier, and tested on the outlier data.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E40BD9-E35D-8E72-6788-085FD6A89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3AC63E-9554-F7C0-F4C3-6FA251D95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6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that these results are for a single outlier sample. </a:t>
            </a: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30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FEFF1-DCDC-D207-E673-8BD602142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8F7A63-E989-A0A4-E7C0-5DB76724A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90F47-E2B2-DD19-240D-BC07823CB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approach is a physics-driven approach. </a:t>
            </a:r>
          </a:p>
          <a:p>
            <a:r>
              <a:rPr lang="en-US" dirty="0"/>
              <a:t>Here we do not use live sensor data for RUL prediction, but rather rely on our historical failure data to calibrate a physics-based wear model called the Archard wear model. </a:t>
            </a:r>
          </a:p>
          <a:p>
            <a:r>
              <a:rPr lang="en-US" dirty="0"/>
              <a:t>Notice that the predicted degradation curve does not match the true underlying curve.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52B35-E30D-8EF1-9E9E-C5240B5E5F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20769B-F044-3891-981E-5BBEDC6EE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724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237F8-9CD8-CD85-DB4A-F7C84FEA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A62FA4-F4A1-5251-0054-EAD332517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5C913A-5629-1ACD-5C4B-24D9D46488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that these results are for a single outlier sample. </a:t>
            </a:r>
            <a:endParaRPr lang="en-ZA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180745-27BE-E0C8-25BA-2C61630D5C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C4C11A-17D4-2903-B0FE-BEF9F62E41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215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31513-5C93-5516-A519-608EC6816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8D02C-6884-3AF4-BF81-8EE937DAC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60954-FF82-EC51-6B03-49CD991F8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don’t use data as it is a physics-driven approach. </a:t>
            </a:r>
          </a:p>
          <a:p>
            <a:endParaRPr lang="en-US" dirty="0"/>
          </a:p>
          <a:p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FB1E90-142C-E57E-ECB1-CA6B0EE346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C-AIM/INCOSE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24A9E4-9524-694E-7825-16F0B2BB1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3B137-BD00-9E4F-8B4D-FBD74E5469C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33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E7A44-4B59-244A-A048-BD6D84BC8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B245AC-4F59-474B-8F3A-4F730F627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AA101-4A64-D14A-9CE3-846A2F8E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5E70E-CE23-4B11-9089-0C632B59C898}" type="datetime1">
              <a:rPr lang="en-ZA" smtClean="0"/>
              <a:t>2026/07/03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F71C1-EB43-8F4C-B508-7E14373A6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90938-8C15-E848-AF6E-BAD3E53CF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48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81F49-A471-844D-B18C-5F2295D7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D44D0-52BA-AA40-8F0F-6BE0D9DF1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7E791-295B-344F-A6B2-C2639D8A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63AC-AADD-46A7-8D04-C00DDA291FA6}" type="datetime1">
              <a:rPr lang="en-ZA" smtClean="0"/>
              <a:t>2026/07/03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43351-8601-E64D-9329-403A59F8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EABDC-00FA-BC43-BC23-DEB76799F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061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E4DB40-5407-BF47-A142-71010717C9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29CB4-7936-804A-95EE-04E9C5847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4E6A3-3170-3045-978F-7A6A77789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5706-F15E-41BF-99A2-34DDD8F0F1A1}" type="datetime1">
              <a:rPr lang="en-ZA" smtClean="0"/>
              <a:t>2026/07/03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2945E-9BDB-2543-9616-46DA7F03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DA121-1531-9E4A-838B-7CAC1F3B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06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01DF8-F75B-F744-92BC-0BB2ACB7F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45CAB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C86C2-85E7-5347-955F-A98A0A3E1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C48C39"/>
              </a:buClr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2C48F-0977-4C42-B463-1DD4D722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65B4-5DE2-408F-9089-DC07A6F2144B}" type="datetime1">
              <a:rPr lang="en-ZA" smtClean="0"/>
              <a:t>2026/07/03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68116-73E6-9344-B133-BE6614F7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5136-3C1E-F74A-A223-3A59F4EA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69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C131B-7B5E-934E-B025-480FDDEE2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85540-4386-7E41-8765-3CCCE9190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A02B3-C1C6-2D4A-9D7B-67D4DDE7A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A527-EB95-47E9-9987-E08AC128E222}" type="datetime1">
              <a:rPr lang="en-ZA" smtClean="0"/>
              <a:t>2026/07/03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07360-37B5-644E-A634-A4969B2C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5B4F2-7977-EC44-931D-8799C9F1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C72341C-6BBA-7A45-81CB-8690B80CA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6854"/>
          <a:stretch/>
        </p:blipFill>
        <p:spPr>
          <a:xfrm>
            <a:off x="10951779" y="0"/>
            <a:ext cx="1240221" cy="124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6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93ADD-DD36-8049-B9C5-FE244C8F9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20135-A6CB-0140-BD07-CC844F380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EE43B6-20D0-544F-AC12-C855FEA4E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2E8303-E803-1843-97DC-CDA1174E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25D-C472-4EB3-B4C2-1089C6A25187}" type="datetime1">
              <a:rPr lang="en-ZA" smtClean="0"/>
              <a:t>2026/07/03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13664-B6C9-844A-B93B-592B563C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0E8C0-33E1-6B48-AA94-8415C3B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19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2C48C-50BE-D04D-BBF9-26C2DB6DA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0B9DE-CC63-E24E-BF87-F10C3B5D1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1EF49C-2F55-D643-BDEC-7B28E0EDB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4C948-A4CB-F748-8FBC-FEC2504F5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8424B-3F8C-584F-8F67-63D3285C9C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C6F433-BEEC-3B41-B3C5-F0913826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A380B-C581-4315-8D7C-150A246D7AD5}" type="datetime1">
              <a:rPr lang="en-ZA" smtClean="0"/>
              <a:t>2026/07/03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D63DC4-573D-4B45-B700-6D4A19AA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F66FA3-4F82-584A-A78D-F058687D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858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63B41-F4A9-524A-9B59-8DF8F94E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10137B-B36D-6143-8297-1FB2D13B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BD14-77DC-472E-92A1-A9981FA87ECD}" type="datetime1">
              <a:rPr lang="en-ZA" smtClean="0"/>
              <a:t>2026/07/03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D099F8-73AB-8D4E-AFD6-3F3B27E9F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28C101-496A-ED48-BAC8-594C3519E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10A640F-6F39-C14F-991D-95846D4C2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6854"/>
          <a:stretch/>
        </p:blipFill>
        <p:spPr>
          <a:xfrm>
            <a:off x="10951779" y="0"/>
            <a:ext cx="1240221" cy="124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3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5B82D5-485F-534A-A70C-C04672D27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FFAE9-7723-48C5-90BC-4856672DD23B}" type="datetime1">
              <a:rPr lang="en-ZA" smtClean="0"/>
              <a:t>2026/07/03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E5E0D0-4E98-1347-96BA-63BDB7E5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83D7A-BB34-6D4E-A463-B13669D41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44B1309-52F6-F041-8436-E6B51DF0A0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6854"/>
          <a:stretch/>
        </p:blipFill>
        <p:spPr>
          <a:xfrm>
            <a:off x="10951779" y="0"/>
            <a:ext cx="1240221" cy="124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5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F2D87-AC86-1441-A698-9CCA20EF2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3DAD2-AD96-5C42-8844-D508B545F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0ED13-2A5F-2143-B90B-402C853DE2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C21B41-3D8D-FA4A-A643-8B13F2ED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CD743-963F-4A72-834A-01942584062A}" type="datetime1">
              <a:rPr lang="en-ZA" smtClean="0"/>
              <a:t>2026/07/03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BC67A-5291-0F49-ABC7-9AA133CD0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7C2FF-C2A9-9545-8949-F1FD2912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619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A096F-2F21-EC4E-B994-4BAF86CC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D69C76-DD55-A642-9E53-5C96D362E8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F850C1-3C93-8C4B-9641-4C8F3241C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72B2AB-DEE8-FD49-8761-BC5A2E512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E3C8-FD3B-4092-97B4-8A4BD88C8789}" type="datetime1">
              <a:rPr lang="en-ZA" smtClean="0"/>
              <a:t>2026/07/03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1A8EB-7040-0D4A-994C-7E9975B96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72589-38B3-7449-BCB0-9DF270D2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30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C16D25-1579-F341-A05D-5B3AF39B4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77F9B-C7C9-E748-AFFE-1B2B457AE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FC837-64E2-E640-80FD-35B2D37559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66FF2-8300-429B-B881-B554F180E6E1}" type="datetime1">
              <a:rPr lang="en-ZA" smtClean="0"/>
              <a:t>2026/07/03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2629B-AD8D-0D4B-8048-5ABC968BA6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C-AIM/INCOSE 2024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803D8-F90F-1E46-98F7-600CA1A4E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A76D4-15A6-4943-9A50-5F83E1F9E19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8E4221F-AD8A-074A-9D8E-EA6E338EEF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66854"/>
          <a:stretch/>
        </p:blipFill>
        <p:spPr>
          <a:xfrm>
            <a:off x="10951779" y="0"/>
            <a:ext cx="1240221" cy="124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90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45CAB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D35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48C39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slide" Target="slide1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23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video" Target="../media/media3.mp4"/><Relationship Id="rId11" Type="http://schemas.openxmlformats.org/officeDocument/2006/relationships/image" Target="../media/image21.png"/><Relationship Id="rId5" Type="http://schemas.microsoft.com/office/2007/relationships/media" Target="../media/media3.mp4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video" Target="../media/media2.mp4"/><Relationship Id="rId9" Type="http://schemas.openxmlformats.org/officeDocument/2006/relationships/image" Target="../media/image18.png"/><Relationship Id="rId1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slide" Target="slide1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3A639-45AD-EF45-8BE3-2EB80B916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835" y="2551768"/>
            <a:ext cx="11004331" cy="1854419"/>
          </a:xfrm>
        </p:spPr>
        <p:txBody>
          <a:bodyPr>
            <a:noAutofit/>
          </a:bodyPr>
          <a:lstStyle/>
          <a:p>
            <a:r>
              <a:rPr lang="en-US" sz="4000" dirty="0"/>
              <a:t>Using Multi–Physics Digital Twins for Brake Wear Prognosis of a Mining Vehicle</a:t>
            </a: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A9FE81-C661-6E45-AB92-A8A62F02C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835" y="5031443"/>
            <a:ext cx="11004331" cy="1655762"/>
          </a:xfrm>
        </p:spPr>
        <p:txBody>
          <a:bodyPr>
            <a:normAutofit/>
          </a:bodyPr>
          <a:lstStyle/>
          <a:p>
            <a:r>
              <a:rPr lang="en-GB" dirty="0"/>
              <a:t>Luke van Eyk, Brian Ellis, Stephan Schmidt, Stephan Heyns</a:t>
            </a:r>
          </a:p>
          <a:p>
            <a:r>
              <a:rPr lang="en-GB" dirty="0"/>
              <a:t>Centre for Asset Integrity Management (C-AIM)</a:t>
            </a:r>
          </a:p>
          <a:p>
            <a:r>
              <a:rPr lang="en-GB" dirty="0"/>
              <a:t>University of Pretoria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36350D-19AA-994A-AF24-7E6004334663}"/>
              </a:ext>
            </a:extLst>
          </p:cNvPr>
          <p:cNvSpPr/>
          <p:nvPr/>
        </p:nvSpPr>
        <p:spPr>
          <a:xfrm>
            <a:off x="1902521" y="-1"/>
            <a:ext cx="10289479" cy="2380974"/>
          </a:xfrm>
          <a:prstGeom prst="rect">
            <a:avLst/>
          </a:prstGeom>
          <a:solidFill>
            <a:srgbClr val="117D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just"/>
            <a:r>
              <a:rPr lang="en-US" sz="3200"/>
              <a:t>Faculty of Engineering,</a:t>
            </a:r>
          </a:p>
          <a:p>
            <a:pPr lvl="2" algn="just"/>
            <a:r>
              <a:rPr lang="en-US" sz="3200"/>
              <a:t>Built Environment and </a:t>
            </a:r>
          </a:p>
          <a:p>
            <a:pPr lvl="2" algn="just"/>
            <a:r>
              <a:rPr lang="en-US" sz="3200"/>
              <a:t>Information Technology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ED39726-EE8F-6641-AAA9-62A263C9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t>1</a:t>
            </a:fld>
            <a:endParaRPr lang="en-GB" dirty="0"/>
          </a:p>
        </p:txBody>
      </p:sp>
      <p:pic>
        <p:nvPicPr>
          <p:cNvPr id="8" name="Picture 2" descr="undefined">
            <a:extLst>
              <a:ext uri="{FF2B5EF4-FFF2-40B4-BE49-F238E27FC236}">
                <a16:creationId xmlns:a16="http://schemas.microsoft.com/office/drawing/2014/main" id="{578E1317-4437-9AAF-AD50-C3FCD5E7B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17" y="0"/>
            <a:ext cx="1505745" cy="238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ricomp 7">
            <a:extLst>
              <a:ext uri="{FF2B5EF4-FFF2-40B4-BE49-F238E27FC236}">
                <a16:creationId xmlns:a16="http://schemas.microsoft.com/office/drawing/2014/main" id="{E923030A-5C1F-CAB1-0D24-862154857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188" y="865859"/>
            <a:ext cx="3130848" cy="64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18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35"/>
    </mc:Choice>
    <mc:Fallback xmlns="">
      <p:transition spd="slow" advTm="2553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F4A5D-7EE7-43D4-99F0-8F9CC5F75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ABF62-0C39-1F72-6D31-97A19580F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Digital-twin approach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B0F0E-66F5-BCEF-48EE-A293F41F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10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5197C3-27F1-9FBF-3503-5C96EAC4D67D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61902C7-3EF2-3607-5BF1-16457A15F1D3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5DB9757-A09E-E771-157B-5BD6F95F8AD4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D43FBC-B3DB-5C02-3E0C-C67644E65C87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30775355-C191-DF56-CF01-2F7E706D0607}"/>
              </a:ext>
            </a:extLst>
          </p:cNvPr>
          <p:cNvSpPr/>
          <p:nvPr/>
        </p:nvSpPr>
        <p:spPr>
          <a:xfrm>
            <a:off x="1014885" y="2120202"/>
            <a:ext cx="4521758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E5E5B5-5EEC-72B8-2688-508B762A2110}"/>
              </a:ext>
            </a:extLst>
          </p:cNvPr>
          <p:cNvSpPr txBox="1"/>
          <p:nvPr/>
        </p:nvSpPr>
        <p:spPr>
          <a:xfrm>
            <a:off x="1842438" y="1553429"/>
            <a:ext cx="3171567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Multi-physics, multi-scale wear model</a:t>
            </a:r>
            <a:endParaRPr lang="en-ZA" sz="20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6821D31-121C-60AB-626D-21F4757B9366}"/>
              </a:ext>
            </a:extLst>
          </p:cNvPr>
          <p:cNvCxnSpPr>
            <a:cxnSpLocks/>
          </p:cNvCxnSpPr>
          <p:nvPr/>
        </p:nvCxnSpPr>
        <p:spPr>
          <a:xfrm flipV="1">
            <a:off x="3959051" y="3086100"/>
            <a:ext cx="1203499" cy="3429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BCA6B230-21A2-BF91-13DA-FD6FD9DDAB48}"/>
              </a:ext>
            </a:extLst>
          </p:cNvPr>
          <p:cNvSpPr/>
          <p:nvPr/>
        </p:nvSpPr>
        <p:spPr>
          <a:xfrm>
            <a:off x="1036624" y="2120202"/>
            <a:ext cx="4667968" cy="3105022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84CE04-5D84-9C4F-6833-94228A747AAF}"/>
                  </a:ext>
                </a:extLst>
              </p:cNvPr>
              <p:cNvSpPr txBox="1"/>
              <p:nvPr/>
            </p:nvSpPr>
            <p:spPr>
              <a:xfrm>
                <a:off x="4966197" y="2491745"/>
                <a:ext cx="3873002" cy="1117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84CE04-5D84-9C4F-6833-94228A74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197" y="2491745"/>
                <a:ext cx="3873002" cy="11176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8BAC8E2E-72AF-0B35-3609-951BA85DE197}"/>
              </a:ext>
            </a:extLst>
          </p:cNvPr>
          <p:cNvSpPr txBox="1"/>
          <p:nvPr/>
        </p:nvSpPr>
        <p:spPr>
          <a:xfrm>
            <a:off x="9581330" y="3426184"/>
            <a:ext cx="2402466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Brake pad thermodynamics modelling (multi-physics)</a:t>
            </a:r>
            <a:endParaRPr lang="en-ZA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2254A59-D3F0-51E3-7546-A2A20EDF2C04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8026945" y="3382905"/>
            <a:ext cx="1554385" cy="6434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3CC1FB9-B4E4-0193-BFA0-BD49EE6CCE3E}"/>
              </a:ext>
            </a:extLst>
          </p:cNvPr>
          <p:cNvSpPr txBox="1"/>
          <p:nvPr/>
        </p:nvSpPr>
        <p:spPr>
          <a:xfrm>
            <a:off x="7257405" y="1483639"/>
            <a:ext cx="237683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Vehicle modelling (multi-scale)</a:t>
            </a:r>
            <a:endParaRPr lang="en-ZA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B916D8-9DFD-CC9A-6FA9-E12F6403FFF9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7900683" y="2129970"/>
            <a:ext cx="545138" cy="3917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2" name="Section Zoom 31">
                <a:extLst>
                  <a:ext uri="{FF2B5EF4-FFF2-40B4-BE49-F238E27FC236}">
                    <a16:creationId xmlns:a16="http://schemas.microsoft.com/office/drawing/2014/main" id="{97398E45-CE2D-D0B0-D552-5B8DF123E0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6329409"/>
                  </p:ext>
                </p:extLst>
              </p:nvPr>
            </p:nvGraphicFramePr>
            <p:xfrm>
              <a:off x="9968640" y="1956862"/>
              <a:ext cx="2015155" cy="1133524"/>
            </p:xfrm>
            <a:graphic>
              <a:graphicData uri="http://schemas.microsoft.com/office/powerpoint/2016/sectionzoom">
                <psez:sectionZm>
                  <psez:sectionZmObj sectionId="{892D05B6-AF72-4795-80A0-F38DC469D9B9}">
                    <psez:zmPr id="{6AAA5285-48F4-4103-86CC-01A6DF918E58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15155" cy="113352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2" name="Section Zoom 3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97398E45-CE2D-D0B0-D552-5B8DF123E0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68640" y="1956862"/>
                <a:ext cx="2015155" cy="113352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3C4E75-9E05-5A10-2C27-6887D3F872CD}"/>
              </a:ext>
            </a:extLst>
          </p:cNvPr>
          <p:cNvCxnSpPr/>
          <p:nvPr/>
        </p:nvCxnSpPr>
        <p:spPr>
          <a:xfrm>
            <a:off x="242282" y="6406268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6FCF90-FCD3-32EF-9232-6B48B2665744}"/>
              </a:ext>
            </a:extLst>
          </p:cNvPr>
          <p:cNvCxnSpPr/>
          <p:nvPr/>
        </p:nvCxnSpPr>
        <p:spPr>
          <a:xfrm>
            <a:off x="242282" y="6044527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A68D9F6-5067-0DA2-D796-3B28BB0898D6}"/>
              </a:ext>
            </a:extLst>
          </p:cNvPr>
          <p:cNvSpPr txBox="1"/>
          <p:nvPr/>
        </p:nvSpPr>
        <p:spPr>
          <a:xfrm>
            <a:off x="563442" y="5835970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68B963-4B0F-63DD-AF7D-E8C44646BE60}"/>
              </a:ext>
            </a:extLst>
          </p:cNvPr>
          <p:cNvSpPr txBox="1"/>
          <p:nvPr/>
        </p:nvSpPr>
        <p:spPr>
          <a:xfrm>
            <a:off x="563443" y="6179456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9CC044-730E-7E50-D459-0BBBD7DF9A8E}"/>
                  </a:ext>
                </a:extLst>
              </p:cNvPr>
              <p:cNvSpPr txBox="1"/>
              <p:nvPr/>
            </p:nvSpPr>
            <p:spPr>
              <a:xfrm>
                <a:off x="9132291" y="5475380"/>
                <a:ext cx="3059709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9CC044-730E-7E50-D459-0BBBD7DF9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291" y="5475380"/>
                <a:ext cx="305970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02D6C88-FD06-F66C-A4F2-FECE5B7EFF21}"/>
              </a:ext>
            </a:extLst>
          </p:cNvPr>
          <p:cNvCxnSpPr>
            <a:cxnSpLocks/>
            <a:stCxn id="14" idx="0"/>
            <a:endCxn id="32" idx="2"/>
          </p:cNvCxnSpPr>
          <p:nvPr/>
        </p:nvCxnSpPr>
        <p:spPr>
          <a:xfrm flipV="1">
            <a:off x="10782563" y="3090386"/>
            <a:ext cx="193655" cy="3357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BD76CE6-6543-3352-AF3F-C3052E29CA07}"/>
              </a:ext>
            </a:extLst>
          </p:cNvPr>
          <p:cNvCxnSpPr>
            <a:cxnSpLocks/>
            <a:stCxn id="16" idx="3"/>
            <a:endCxn id="32" idx="0"/>
          </p:cNvCxnSpPr>
          <p:nvPr/>
        </p:nvCxnSpPr>
        <p:spPr>
          <a:xfrm>
            <a:off x="9634236" y="1806805"/>
            <a:ext cx="1341982" cy="1500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750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3B7B0-E1B6-5AF0-9CB5-62C334A71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B7ACF-F2C9-9EE2-F365-12D588F98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797"/>
          </a:xfrm>
        </p:spPr>
        <p:txBody>
          <a:bodyPr>
            <a:normAutofit/>
          </a:bodyPr>
          <a:lstStyle/>
          <a:p>
            <a:r>
              <a:rPr lang="en-US" dirty="0"/>
              <a:t>Multi-scale, multi-physics simulation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CFA887-BAEB-6D3A-5BF4-76F00FC6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879795-B755-92F3-9A48-25C95D81F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53" y="1901647"/>
            <a:ext cx="4635321" cy="48826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F265B5-CE1B-A437-55A9-1948ABB16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906" y="2006952"/>
            <a:ext cx="6583461" cy="2924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95C0C8-D92A-2CF1-9F91-05487A61C10D}"/>
              </a:ext>
            </a:extLst>
          </p:cNvPr>
          <p:cNvSpPr txBox="1"/>
          <p:nvPr/>
        </p:nvSpPr>
        <p:spPr>
          <a:xfrm>
            <a:off x="497253" y="1411103"/>
            <a:ext cx="4635321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Vehicle scale - dynamics</a:t>
            </a:r>
            <a:endParaRPr lang="en-ZA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49F8B0-76DF-EA71-89EF-0A0D1BAFA568}"/>
              </a:ext>
            </a:extLst>
          </p:cNvPr>
          <p:cNvSpPr txBox="1"/>
          <p:nvPr/>
        </p:nvSpPr>
        <p:spPr>
          <a:xfrm>
            <a:off x="5473522" y="1411103"/>
            <a:ext cx="6562845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Brake scale – Thermo-mechanical wear</a:t>
            </a:r>
            <a:endParaRPr lang="en-ZA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D74D79-D14E-A346-3139-5A9750AF0274}"/>
              </a:ext>
            </a:extLst>
          </p:cNvPr>
          <p:cNvSpPr/>
          <p:nvPr/>
        </p:nvSpPr>
        <p:spPr>
          <a:xfrm>
            <a:off x="8801100" y="2006952"/>
            <a:ext cx="923925" cy="69814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339F860-78F0-853D-7974-070C3CD9896B}"/>
              </a:ext>
            </a:extLst>
          </p:cNvPr>
          <p:cNvGrpSpPr/>
          <p:nvPr/>
        </p:nvGrpSpPr>
        <p:grpSpPr>
          <a:xfrm>
            <a:off x="5491324" y="4009588"/>
            <a:ext cx="2931194" cy="2663508"/>
            <a:chOff x="5491324" y="4009588"/>
            <a:chExt cx="2931194" cy="2663508"/>
          </a:xfrm>
        </p:grpSpPr>
        <p:pic>
          <p:nvPicPr>
            <p:cNvPr id="20" name="Picture 19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F0E129FC-0826-2448-CF71-29C2100D9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8114" y="4326749"/>
              <a:ext cx="2457445" cy="221216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6942387-3F4B-FE98-18CA-21F1F374FA67}"/>
                    </a:ext>
                  </a:extLst>
                </p:cNvPr>
                <p:cNvSpPr txBox="1"/>
                <p:nvPr/>
              </p:nvSpPr>
              <p:spPr>
                <a:xfrm>
                  <a:off x="5880249" y="6312654"/>
                  <a:ext cx="2542269" cy="360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Temperature (</a:t>
                  </a:r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°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ZA" sz="20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6942387-3F4B-FE98-18CA-21F1F374FA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0249" y="6312654"/>
                  <a:ext cx="2542269" cy="360442"/>
                </a:xfrm>
                <a:prstGeom prst="rect">
                  <a:avLst/>
                </a:prstGeom>
                <a:blipFill>
                  <a:blip r:embed="rId6"/>
                  <a:stretch>
                    <a:fillRect t="-10169" b="-40678"/>
                  </a:stretch>
                </a:blipFill>
              </p:spPr>
              <p:txBody>
                <a:bodyPr/>
                <a:lstStyle/>
                <a:p>
                  <a:r>
                    <a:rPr lang="en-Z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0D2F42-84A4-8762-340B-0F8B3FFAE9FC}"/>
                </a:ext>
              </a:extLst>
            </p:cNvPr>
            <p:cNvSpPr txBox="1"/>
            <p:nvPr/>
          </p:nvSpPr>
          <p:spPr>
            <a:xfrm rot="16200000">
              <a:off x="4420244" y="5080668"/>
              <a:ext cx="25422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Friction</a:t>
              </a:r>
              <a:endParaRPr lang="en-ZA" sz="2000" dirty="0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E5C2323-3326-4CBB-63ED-3A259A0A3BB2}"/>
              </a:ext>
            </a:extLst>
          </p:cNvPr>
          <p:cNvSpPr/>
          <p:nvPr/>
        </p:nvSpPr>
        <p:spPr>
          <a:xfrm>
            <a:off x="5553958" y="4244775"/>
            <a:ext cx="2745979" cy="2476699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Free-form: Shape 27">
            <a:extLst>
              <a:ext uri="{FF2B5EF4-FFF2-40B4-BE49-F238E27FC236}">
                <a16:creationId xmlns:a16="http://schemas.microsoft.com/office/drawing/2014/main" id="{2191BD36-4143-8731-6621-54ED23DAAE1C}"/>
              </a:ext>
            </a:extLst>
          </p:cNvPr>
          <p:cNvSpPr/>
          <p:nvPr/>
        </p:nvSpPr>
        <p:spPr>
          <a:xfrm>
            <a:off x="6159640" y="4682532"/>
            <a:ext cx="1828800" cy="1256044"/>
          </a:xfrm>
          <a:custGeom>
            <a:avLst/>
            <a:gdLst>
              <a:gd name="csX0" fmla="*/ 0 w 1828800"/>
              <a:gd name="csY0" fmla="*/ 0 h 1256044"/>
              <a:gd name="csX1" fmla="*/ 442127 w 1828800"/>
              <a:gd name="csY1" fmla="*/ 401934 h 1256044"/>
              <a:gd name="csX2" fmla="*/ 1024931 w 1828800"/>
              <a:gd name="csY2" fmla="*/ 854110 h 1256044"/>
              <a:gd name="csX3" fmla="*/ 1617784 w 1828800"/>
              <a:gd name="csY3" fmla="*/ 1185705 h 1256044"/>
              <a:gd name="csX4" fmla="*/ 1828800 w 1828800"/>
              <a:gd name="csY4" fmla="*/ 1256044 h 12560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28800" h="1256044">
                <a:moveTo>
                  <a:pt x="0" y="0"/>
                </a:moveTo>
                <a:cubicBezTo>
                  <a:pt x="135652" y="129791"/>
                  <a:pt x="271305" y="259582"/>
                  <a:pt x="442127" y="401934"/>
                </a:cubicBezTo>
                <a:cubicBezTo>
                  <a:pt x="612949" y="544286"/>
                  <a:pt x="828988" y="723482"/>
                  <a:pt x="1024931" y="854110"/>
                </a:cubicBezTo>
                <a:cubicBezTo>
                  <a:pt x="1220874" y="984739"/>
                  <a:pt x="1483806" y="1118716"/>
                  <a:pt x="1617784" y="1185705"/>
                </a:cubicBezTo>
                <a:cubicBezTo>
                  <a:pt x="1751762" y="1252694"/>
                  <a:pt x="1790281" y="1254369"/>
                  <a:pt x="1828800" y="1256044"/>
                </a:cubicBezTo>
              </a:path>
            </a:pathLst>
          </a:custGeom>
          <a:noFill/>
          <a:ln>
            <a:solidFill>
              <a:schemeClr val="tx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FDE4AD6-3DE2-6554-A019-2328C54D1E55}"/>
              </a:ext>
            </a:extLst>
          </p:cNvPr>
          <p:cNvCxnSpPr>
            <a:cxnSpLocks/>
            <a:stCxn id="16" idx="2"/>
            <a:endCxn id="32" idx="0"/>
          </p:cNvCxnSpPr>
          <p:nvPr/>
        </p:nvCxnSpPr>
        <p:spPr>
          <a:xfrm>
            <a:off x="9263063" y="2705100"/>
            <a:ext cx="719137" cy="216484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197D07B-F475-9CB1-C703-C978070A5023}"/>
              </a:ext>
            </a:extLst>
          </p:cNvPr>
          <p:cNvSpPr txBox="1"/>
          <p:nvPr/>
        </p:nvSpPr>
        <p:spPr>
          <a:xfrm>
            <a:off x="8789920" y="4869946"/>
            <a:ext cx="238456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Choose brake pad volume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00314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24" grpId="0" animBg="1"/>
      <p:bldP spid="28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1FD3A-3C24-E87B-7D30-4B4C6764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ST14_SG_M2_tyre">
            <a:hlinkClick r:id="" action="ppaction://media"/>
            <a:extLst>
              <a:ext uri="{FF2B5EF4-FFF2-40B4-BE49-F238E27FC236}">
                <a16:creationId xmlns:a16="http://schemas.microsoft.com/office/drawing/2014/main" id="{53DBE75A-E0A0-36D2-F637-692A949BE0C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306"/>
                </p14:media>
              </p:ext>
            </p:extLst>
          </p:nvPr>
        </p:nvPicPr>
        <p:blipFill>
          <a:blip r:embed="rId9"/>
          <a:srcRect t="34288" r="12408" b="9054"/>
          <a:stretch>
            <a:fillRect/>
          </a:stretch>
        </p:blipFill>
        <p:spPr>
          <a:xfrm>
            <a:off x="932089" y="809137"/>
            <a:ext cx="4606349" cy="16760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75EC8A-D16B-3346-3E4C-79881CE7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439"/>
            <a:ext cx="10515600" cy="594305"/>
          </a:xfrm>
        </p:spPr>
        <p:txBody>
          <a:bodyPr>
            <a:normAutofit fontScale="90000"/>
          </a:bodyPr>
          <a:lstStyle/>
          <a:p>
            <a:r>
              <a:rPr lang="en-US" dirty="0"/>
              <a:t>Multi-scale, multi-physics simulation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C748B6-E2B4-217B-AEA7-4F921C2D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7" name="Downhill emergency stop">
            <a:hlinkClick r:id="" action="ppaction://media"/>
            <a:extLst>
              <a:ext uri="{FF2B5EF4-FFF2-40B4-BE49-F238E27FC236}">
                <a16:creationId xmlns:a16="http://schemas.microsoft.com/office/drawing/2014/main" id="{24745C08-9737-C88E-7467-7770BC7FDD5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 t="27676" r="30377" b="22097"/>
          <a:stretch>
            <a:fillRect/>
          </a:stretch>
        </p:blipFill>
        <p:spPr>
          <a:xfrm>
            <a:off x="838201" y="4898539"/>
            <a:ext cx="4356100" cy="1767692"/>
          </a:xfrm>
          <a:prstGeom prst="rect">
            <a:avLst/>
          </a:prstGeom>
        </p:spPr>
      </p:pic>
      <p:pic>
        <p:nvPicPr>
          <p:cNvPr id="8" name="Picture 7" descr="A graph with a line&#10;&#10;AI-generated content may be incorrect.">
            <a:extLst>
              <a:ext uri="{FF2B5EF4-FFF2-40B4-BE49-F238E27FC236}">
                <a16:creationId xmlns:a16="http://schemas.microsoft.com/office/drawing/2014/main" id="{78D66851-F762-85B6-791B-59BA70B5A76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1316"/>
          <a:stretch>
            <a:fillRect/>
          </a:stretch>
        </p:blipFill>
        <p:spPr>
          <a:xfrm>
            <a:off x="5275122" y="4863488"/>
            <a:ext cx="3529823" cy="173831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51D138-25BB-C6A2-B2CD-078FC580FBE8}"/>
              </a:ext>
            </a:extLst>
          </p:cNvPr>
          <p:cNvCxnSpPr>
            <a:cxnSpLocks/>
          </p:cNvCxnSpPr>
          <p:nvPr/>
        </p:nvCxnSpPr>
        <p:spPr>
          <a:xfrm flipH="1">
            <a:off x="2883876" y="4808107"/>
            <a:ext cx="251208" cy="14118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D43791-C69D-AF0B-1E04-F797EE6AA340}"/>
              </a:ext>
            </a:extLst>
          </p:cNvPr>
          <p:cNvCxnSpPr>
            <a:cxnSpLocks/>
          </p:cNvCxnSpPr>
          <p:nvPr/>
        </p:nvCxnSpPr>
        <p:spPr>
          <a:xfrm flipH="1">
            <a:off x="4040981" y="5026599"/>
            <a:ext cx="249658" cy="13830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3F78C2F-5B7F-C4C5-1957-4C86AF7DE5EA}"/>
              </a:ext>
            </a:extLst>
          </p:cNvPr>
          <p:cNvCxnSpPr>
            <a:cxnSpLocks/>
          </p:cNvCxnSpPr>
          <p:nvPr/>
        </p:nvCxnSpPr>
        <p:spPr>
          <a:xfrm>
            <a:off x="2938463" y="5940555"/>
            <a:ext cx="1152525" cy="21669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203E8B0-A17A-910F-3140-4BD7D6E721C5}"/>
              </a:ext>
            </a:extLst>
          </p:cNvPr>
          <p:cNvSpPr txBox="1"/>
          <p:nvPr/>
        </p:nvSpPr>
        <p:spPr>
          <a:xfrm rot="649544">
            <a:off x="2819829" y="6001806"/>
            <a:ext cx="1254603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Stopping distance</a:t>
            </a:r>
            <a:endParaRPr lang="en-ZA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C66E09-2280-56A0-DEC7-17CF260734EE}"/>
              </a:ext>
            </a:extLst>
          </p:cNvPr>
          <p:cNvSpPr txBox="1"/>
          <p:nvPr/>
        </p:nvSpPr>
        <p:spPr>
          <a:xfrm>
            <a:off x="6883351" y="5547334"/>
            <a:ext cx="1857208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Brake pad temperature</a:t>
            </a:r>
            <a:endParaRPr lang="en-ZA" sz="16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0D8EF9B-42C8-487A-FE41-ECFA2EA37509}"/>
              </a:ext>
            </a:extLst>
          </p:cNvPr>
          <p:cNvGrpSpPr/>
          <p:nvPr/>
        </p:nvGrpSpPr>
        <p:grpSpPr>
          <a:xfrm>
            <a:off x="9425918" y="3483724"/>
            <a:ext cx="2432446" cy="2432446"/>
            <a:chOff x="1457325" y="1981200"/>
            <a:chExt cx="3048000" cy="3048000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A2EA98E1-3338-4464-2630-21125BB0D941}"/>
                </a:ext>
              </a:extLst>
            </p:cNvPr>
            <p:cNvSpPr/>
            <p:nvPr/>
          </p:nvSpPr>
          <p:spPr>
            <a:xfrm>
              <a:off x="1457325" y="1981200"/>
              <a:ext cx="609600" cy="609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C159F915-35E8-3F34-D149-0F3E20D588C8}"/>
                </a:ext>
              </a:extLst>
            </p:cNvPr>
            <p:cNvSpPr/>
            <p:nvPr/>
          </p:nvSpPr>
          <p:spPr>
            <a:xfrm>
              <a:off x="2066925" y="1981200"/>
              <a:ext cx="609600" cy="609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FFEDF8F9-C08B-8930-CF26-8C5893F27B27}"/>
                </a:ext>
              </a:extLst>
            </p:cNvPr>
            <p:cNvSpPr/>
            <p:nvPr/>
          </p:nvSpPr>
          <p:spPr>
            <a:xfrm>
              <a:off x="2676525" y="19812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6446BB4D-00B6-529D-AA00-534F8930907F}"/>
                </a:ext>
              </a:extLst>
            </p:cNvPr>
            <p:cNvSpPr/>
            <p:nvPr/>
          </p:nvSpPr>
          <p:spPr>
            <a:xfrm>
              <a:off x="3286125" y="19812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B730433A-D455-5F6D-C43D-9483D395B4E3}"/>
                </a:ext>
              </a:extLst>
            </p:cNvPr>
            <p:cNvSpPr/>
            <p:nvPr/>
          </p:nvSpPr>
          <p:spPr>
            <a:xfrm>
              <a:off x="3895725" y="19812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4FBD6E21-AD4F-055D-A81F-331B6EAB120C}"/>
                </a:ext>
              </a:extLst>
            </p:cNvPr>
            <p:cNvSpPr/>
            <p:nvPr/>
          </p:nvSpPr>
          <p:spPr>
            <a:xfrm>
              <a:off x="1457325" y="2590800"/>
              <a:ext cx="609600" cy="609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4FE3721F-6242-FE40-D39E-388CC7A7B1A2}"/>
                </a:ext>
              </a:extLst>
            </p:cNvPr>
            <p:cNvSpPr/>
            <p:nvPr/>
          </p:nvSpPr>
          <p:spPr>
            <a:xfrm>
              <a:off x="1457325" y="32004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656C0C96-9625-F6A4-D00E-BA9720833CDA}"/>
                </a:ext>
              </a:extLst>
            </p:cNvPr>
            <p:cNvSpPr/>
            <p:nvPr/>
          </p:nvSpPr>
          <p:spPr>
            <a:xfrm>
              <a:off x="14573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B345385A-EE80-C3E2-F411-48C17809C968}"/>
                </a:ext>
              </a:extLst>
            </p:cNvPr>
            <p:cNvSpPr/>
            <p:nvPr/>
          </p:nvSpPr>
          <p:spPr>
            <a:xfrm>
              <a:off x="14573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88BE94C-2292-0BBC-0BAF-F0F10C0EE7AC}"/>
                </a:ext>
              </a:extLst>
            </p:cNvPr>
            <p:cNvSpPr/>
            <p:nvPr/>
          </p:nvSpPr>
          <p:spPr>
            <a:xfrm>
              <a:off x="2066925" y="2590800"/>
              <a:ext cx="609600" cy="609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FF1E6B93-3E9B-4F50-7715-9F25804AAB50}"/>
                </a:ext>
              </a:extLst>
            </p:cNvPr>
            <p:cNvSpPr/>
            <p:nvPr/>
          </p:nvSpPr>
          <p:spPr>
            <a:xfrm>
              <a:off x="2676525" y="25908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C9AC2F11-D869-F95F-520B-A6838A7E0041}"/>
                </a:ext>
              </a:extLst>
            </p:cNvPr>
            <p:cNvSpPr/>
            <p:nvPr/>
          </p:nvSpPr>
          <p:spPr>
            <a:xfrm>
              <a:off x="2676525" y="32004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975D653B-A513-4EC1-5A12-B6F15F428347}"/>
                </a:ext>
              </a:extLst>
            </p:cNvPr>
            <p:cNvSpPr/>
            <p:nvPr/>
          </p:nvSpPr>
          <p:spPr>
            <a:xfrm>
              <a:off x="2066925" y="32004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2F683C67-0E6A-AF92-6844-D9CD62039427}"/>
                </a:ext>
              </a:extLst>
            </p:cNvPr>
            <p:cNvSpPr/>
            <p:nvPr/>
          </p:nvSpPr>
          <p:spPr>
            <a:xfrm>
              <a:off x="20669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D9A54DB1-9B69-0557-EE53-DA59A063E6ED}"/>
                </a:ext>
              </a:extLst>
            </p:cNvPr>
            <p:cNvSpPr/>
            <p:nvPr/>
          </p:nvSpPr>
          <p:spPr>
            <a:xfrm>
              <a:off x="26765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9322A6A2-5711-1DB0-48D2-E9FFF4CE9AF0}"/>
                </a:ext>
              </a:extLst>
            </p:cNvPr>
            <p:cNvSpPr/>
            <p:nvPr/>
          </p:nvSpPr>
          <p:spPr>
            <a:xfrm>
              <a:off x="32861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649B8F98-DE31-52C7-26F3-9D3918AEA31E}"/>
                </a:ext>
              </a:extLst>
            </p:cNvPr>
            <p:cNvSpPr/>
            <p:nvPr/>
          </p:nvSpPr>
          <p:spPr>
            <a:xfrm>
              <a:off x="3286125" y="32004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8754259F-74BA-15CD-E894-594AFB46514E}"/>
                </a:ext>
              </a:extLst>
            </p:cNvPr>
            <p:cNvSpPr/>
            <p:nvPr/>
          </p:nvSpPr>
          <p:spPr>
            <a:xfrm>
              <a:off x="3286125" y="25908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60D5CBFC-B4FB-2B75-2D12-3C61D6CDBFF2}"/>
                </a:ext>
              </a:extLst>
            </p:cNvPr>
            <p:cNvSpPr/>
            <p:nvPr/>
          </p:nvSpPr>
          <p:spPr>
            <a:xfrm>
              <a:off x="3895725" y="25908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18FB4DCF-6982-0689-6E6D-B1888B9184BA}"/>
                </a:ext>
              </a:extLst>
            </p:cNvPr>
            <p:cNvSpPr/>
            <p:nvPr/>
          </p:nvSpPr>
          <p:spPr>
            <a:xfrm>
              <a:off x="3895725" y="32004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C96484BC-3CB7-4FBF-6CEC-82E754DA1AC5}"/>
                </a:ext>
              </a:extLst>
            </p:cNvPr>
            <p:cNvSpPr/>
            <p:nvPr/>
          </p:nvSpPr>
          <p:spPr>
            <a:xfrm>
              <a:off x="3895725" y="38100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685BC189-EAD3-9761-3EDE-438B55D84394}"/>
                </a:ext>
              </a:extLst>
            </p:cNvPr>
            <p:cNvSpPr/>
            <p:nvPr/>
          </p:nvSpPr>
          <p:spPr>
            <a:xfrm>
              <a:off x="20669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EE34244F-AB20-C015-5F91-3E19A2CE291D}"/>
                </a:ext>
              </a:extLst>
            </p:cNvPr>
            <p:cNvSpPr/>
            <p:nvPr/>
          </p:nvSpPr>
          <p:spPr>
            <a:xfrm>
              <a:off x="26765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1566E451-8670-0E3E-3B66-97986102CF73}"/>
                </a:ext>
              </a:extLst>
            </p:cNvPr>
            <p:cNvSpPr/>
            <p:nvPr/>
          </p:nvSpPr>
          <p:spPr>
            <a:xfrm>
              <a:off x="32861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33F384C1-3219-3D69-711D-E9D67C6CDAC0}"/>
                </a:ext>
              </a:extLst>
            </p:cNvPr>
            <p:cNvSpPr/>
            <p:nvPr/>
          </p:nvSpPr>
          <p:spPr>
            <a:xfrm>
              <a:off x="38957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0A75194-DB5F-7FE2-5EBD-5F204AA9DBF4}"/>
              </a:ext>
            </a:extLst>
          </p:cNvPr>
          <p:cNvCxnSpPr>
            <a:cxnSpLocks/>
          </p:cNvCxnSpPr>
          <p:nvPr/>
        </p:nvCxnSpPr>
        <p:spPr>
          <a:xfrm>
            <a:off x="9383362" y="5966997"/>
            <a:ext cx="24992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7DEBC23-C078-BD26-92D6-60D51C7B4E11}"/>
              </a:ext>
            </a:extLst>
          </p:cNvPr>
          <p:cNvCxnSpPr>
            <a:cxnSpLocks/>
          </p:cNvCxnSpPr>
          <p:nvPr/>
        </p:nvCxnSpPr>
        <p:spPr>
          <a:xfrm>
            <a:off x="11882972" y="3493503"/>
            <a:ext cx="0" cy="239568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5DE63C1C-39F6-D5EB-372C-16CE9F813DE0}"/>
              </a:ext>
            </a:extLst>
          </p:cNvPr>
          <p:cNvGrpSpPr/>
          <p:nvPr/>
        </p:nvGrpSpPr>
        <p:grpSpPr>
          <a:xfrm>
            <a:off x="9659028" y="3704717"/>
            <a:ext cx="1966226" cy="1990460"/>
            <a:chOff x="962527" y="9579034"/>
            <a:chExt cx="2463801" cy="2494166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C8D9849-8512-548B-7C2D-80412A2D95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8403" y="10208160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032BF26-D601-E9A3-2FF4-AD37936E37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498" y="11417358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DAD9B15-2627-E025-BFAF-CB8048F1CF0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611815" y="10849238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72EA58-4AF7-2BF8-7E62-82074922365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61420" y="10802997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D003217-EA6C-7849-7E27-208A583F9F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498" y="10802996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829CDBE-7932-EADF-0276-9265C8A193E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-245560" y="10812999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A196F52-48AD-312F-0FAB-749FEDF319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2527" y="12035929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B43B197-2B5B-CDE3-A84D-74052AC74BE9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202365" y="10812999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49AC720-2309-C9DC-3AE1-5A36A68C15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8403" y="9589036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60379E6-527E-6469-E355-D0144F037419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71019" y="10813000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362768D-1228-6AC4-F2B9-BD3194E9B566}"/>
              </a:ext>
            </a:extLst>
          </p:cNvPr>
          <p:cNvGrpSpPr/>
          <p:nvPr/>
        </p:nvGrpSpPr>
        <p:grpSpPr>
          <a:xfrm>
            <a:off x="9610253" y="3663671"/>
            <a:ext cx="2063776" cy="2072552"/>
            <a:chOff x="907519" y="9512954"/>
            <a:chExt cx="2586035" cy="2597032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144D751-F8A5-E186-5699-F41090A5ED2A}"/>
                </a:ext>
              </a:extLst>
            </p:cNvPr>
            <p:cNvSpPr/>
            <p:nvPr/>
          </p:nvSpPr>
          <p:spPr>
            <a:xfrm>
              <a:off x="907519" y="9513946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AD614CE-94DF-DEF1-D961-9F41BF517ADB}"/>
                </a:ext>
              </a:extLst>
            </p:cNvPr>
            <p:cNvSpPr/>
            <p:nvPr/>
          </p:nvSpPr>
          <p:spPr>
            <a:xfrm>
              <a:off x="3336395" y="9513390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C111FFFB-7CC5-7CF3-6DBF-87DCE5579F77}"/>
                </a:ext>
              </a:extLst>
            </p:cNvPr>
            <p:cNvSpPr/>
            <p:nvPr/>
          </p:nvSpPr>
          <p:spPr>
            <a:xfrm>
              <a:off x="3336395" y="11934057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C1CB9221-A4F6-B6B5-788F-F9F69BC5CFD5}"/>
                </a:ext>
              </a:extLst>
            </p:cNvPr>
            <p:cNvSpPr/>
            <p:nvPr/>
          </p:nvSpPr>
          <p:spPr>
            <a:xfrm>
              <a:off x="907519" y="11952346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FF190CA-E00F-B05E-0144-C2782D7AA238}"/>
                </a:ext>
              </a:extLst>
            </p:cNvPr>
            <p:cNvSpPr/>
            <p:nvPr/>
          </p:nvSpPr>
          <p:spPr>
            <a:xfrm>
              <a:off x="2121404" y="10728939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9F8A411-2B5F-54BB-1242-1A91D17E8812}"/>
                </a:ext>
              </a:extLst>
            </p:cNvPr>
            <p:cNvSpPr/>
            <p:nvPr/>
          </p:nvSpPr>
          <p:spPr>
            <a:xfrm>
              <a:off x="2121404" y="11961872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8100CC88-A565-379A-E43D-171FE34F5CC5}"/>
                </a:ext>
              </a:extLst>
            </p:cNvPr>
            <p:cNvSpPr/>
            <p:nvPr/>
          </p:nvSpPr>
          <p:spPr>
            <a:xfrm>
              <a:off x="3345440" y="10723350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A736B47D-C796-C77B-26CA-A3D269AC90EB}"/>
                </a:ext>
              </a:extLst>
            </p:cNvPr>
            <p:cNvSpPr/>
            <p:nvPr/>
          </p:nvSpPr>
          <p:spPr>
            <a:xfrm>
              <a:off x="913317" y="10723350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55272688-EFB7-C435-0B06-E3A447E606E5}"/>
                </a:ext>
              </a:extLst>
            </p:cNvPr>
            <p:cNvSpPr/>
            <p:nvPr/>
          </p:nvSpPr>
          <p:spPr>
            <a:xfrm>
              <a:off x="2128308" y="9512954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pic>
        <p:nvPicPr>
          <p:cNvPr id="182" name="Straight emergency stop">
            <a:hlinkClick r:id="" action="ppaction://media"/>
            <a:extLst>
              <a:ext uri="{FF2B5EF4-FFF2-40B4-BE49-F238E27FC236}">
                <a16:creationId xmlns:a16="http://schemas.microsoft.com/office/drawing/2014/main" id="{673BFE8E-B4CB-C784-F4B6-9B7549507D1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rcRect t="26362" r="30557" b="49782"/>
          <a:stretch>
            <a:fillRect/>
          </a:stretch>
        </p:blipFill>
        <p:spPr>
          <a:xfrm>
            <a:off x="830127" y="3357216"/>
            <a:ext cx="4464045" cy="862606"/>
          </a:xfrm>
          <a:prstGeom prst="rect">
            <a:avLst/>
          </a:prstGeom>
        </p:spPr>
      </p:pic>
      <p:pic>
        <p:nvPicPr>
          <p:cNvPr id="184" name="Picture 183" descr="A graph with a line&#10;&#10;AI-generated content may be incorrect.">
            <a:extLst>
              <a:ext uri="{FF2B5EF4-FFF2-40B4-BE49-F238E27FC236}">
                <a16:creationId xmlns:a16="http://schemas.microsoft.com/office/drawing/2014/main" id="{696171F7-D45C-61AA-3ACA-4D98F495179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1268"/>
          <a:stretch>
            <a:fillRect/>
          </a:stretch>
        </p:blipFill>
        <p:spPr>
          <a:xfrm>
            <a:off x="5277048" y="2896873"/>
            <a:ext cx="3527897" cy="1738313"/>
          </a:xfrm>
          <a:prstGeom prst="rect">
            <a:avLst/>
          </a:prstGeom>
        </p:spPr>
      </p:pic>
      <p:sp>
        <p:nvSpPr>
          <p:cNvPr id="185" name="Rectangle 184">
            <a:extLst>
              <a:ext uri="{FF2B5EF4-FFF2-40B4-BE49-F238E27FC236}">
                <a16:creationId xmlns:a16="http://schemas.microsoft.com/office/drawing/2014/main" id="{83C8BBB3-F7E0-F88A-3439-0A7B68F5F8D3}"/>
              </a:ext>
            </a:extLst>
          </p:cNvPr>
          <p:cNvSpPr/>
          <p:nvPr/>
        </p:nvSpPr>
        <p:spPr>
          <a:xfrm>
            <a:off x="790575" y="4808107"/>
            <a:ext cx="8101229" cy="1830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E71BC192-1204-C35D-5346-F51DD0AE6244}"/>
              </a:ext>
            </a:extLst>
          </p:cNvPr>
          <p:cNvSpPr txBox="1"/>
          <p:nvPr/>
        </p:nvSpPr>
        <p:spPr>
          <a:xfrm>
            <a:off x="5896095" y="3259404"/>
            <a:ext cx="1857208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Brake pad temperature</a:t>
            </a:r>
            <a:endParaRPr lang="en-ZA" sz="1600" dirty="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0F31D6B8-80CA-32AC-61DF-DEAF359A587A}"/>
              </a:ext>
            </a:extLst>
          </p:cNvPr>
          <p:cNvSpPr/>
          <p:nvPr/>
        </p:nvSpPr>
        <p:spPr>
          <a:xfrm>
            <a:off x="790575" y="2815835"/>
            <a:ext cx="8101229" cy="1830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4833D36E-174B-7207-1A34-C5BD637A30F0}"/>
              </a:ext>
            </a:extLst>
          </p:cNvPr>
          <p:cNvCxnSpPr>
            <a:cxnSpLocks/>
          </p:cNvCxnSpPr>
          <p:nvPr/>
        </p:nvCxnSpPr>
        <p:spPr>
          <a:xfrm>
            <a:off x="3504280" y="3259404"/>
            <a:ext cx="0" cy="12129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475331C7-C54C-1B2B-5B62-83B48E6A4D0B}"/>
              </a:ext>
            </a:extLst>
          </p:cNvPr>
          <p:cNvCxnSpPr>
            <a:cxnSpLocks/>
          </p:cNvCxnSpPr>
          <p:nvPr/>
        </p:nvCxnSpPr>
        <p:spPr>
          <a:xfrm>
            <a:off x="3930021" y="3261236"/>
            <a:ext cx="0" cy="12106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57B09C35-28CF-143E-5B7F-DD65A85378D1}"/>
              </a:ext>
            </a:extLst>
          </p:cNvPr>
          <p:cNvSpPr txBox="1"/>
          <p:nvPr/>
        </p:nvSpPr>
        <p:spPr>
          <a:xfrm>
            <a:off x="3798335" y="3350957"/>
            <a:ext cx="1254603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Stopping distance</a:t>
            </a:r>
            <a:endParaRPr lang="en-ZA" sz="1600" dirty="0"/>
          </a:p>
        </p:txBody>
      </p: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5F4521D3-A69A-B5CA-50B3-858F0F313C5E}"/>
              </a:ext>
            </a:extLst>
          </p:cNvPr>
          <p:cNvCxnSpPr>
            <a:cxnSpLocks/>
          </p:cNvCxnSpPr>
          <p:nvPr/>
        </p:nvCxnSpPr>
        <p:spPr>
          <a:xfrm>
            <a:off x="3514725" y="4287941"/>
            <a:ext cx="415296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BC494F22-84BC-B025-DA51-FA59CEF3052D}"/>
                  </a:ext>
                </a:extLst>
              </p:cNvPr>
              <p:cNvSpPr txBox="1"/>
              <p:nvPr/>
            </p:nvSpPr>
            <p:spPr>
              <a:xfrm>
                <a:off x="9253342" y="5966997"/>
                <a:ext cx="2629316" cy="68621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Kinetic energy</a:t>
                </a:r>
                <a:br>
                  <a:rPr lang="en-US" sz="1600" dirty="0"/>
                </a:b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𝑚𝑎𝑠𝑠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𝑠𝑝𝑒𝑒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ZA" sz="1600" dirty="0"/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BC494F22-84BC-B025-DA51-FA59CEF30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342" y="5966997"/>
                <a:ext cx="2629316" cy="686213"/>
              </a:xfrm>
              <a:prstGeom prst="rect">
                <a:avLst/>
              </a:prstGeom>
              <a:blipFill>
                <a:blip r:embed="rId14"/>
                <a:stretch>
                  <a:fillRect t="-267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0" name="TextBox 199">
            <a:extLst>
              <a:ext uri="{FF2B5EF4-FFF2-40B4-BE49-F238E27FC236}">
                <a16:creationId xmlns:a16="http://schemas.microsoft.com/office/drawing/2014/main" id="{73BB6B7F-E1C8-2749-B9F9-748DE538765B}"/>
              </a:ext>
            </a:extLst>
          </p:cNvPr>
          <p:cNvSpPr txBox="1"/>
          <p:nvPr/>
        </p:nvSpPr>
        <p:spPr>
          <a:xfrm rot="16200000">
            <a:off x="11420329" y="4509777"/>
            <a:ext cx="1171704" cy="33855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Slope</a:t>
            </a:r>
            <a:endParaRPr lang="en-ZA" sz="1600" dirty="0"/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8AC48EB5-7087-2D26-974F-FE74769533BF}"/>
              </a:ext>
            </a:extLst>
          </p:cNvPr>
          <p:cNvCxnSpPr>
            <a:cxnSpLocks/>
            <a:stCxn id="187" idx="3"/>
            <a:endCxn id="180" idx="2"/>
          </p:cNvCxnSpPr>
          <p:nvPr/>
        </p:nvCxnSpPr>
        <p:spPr>
          <a:xfrm>
            <a:off x="8891804" y="3730958"/>
            <a:ext cx="723076" cy="9577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75D96C9F-1864-D883-45E6-C17D09D2A785}"/>
              </a:ext>
            </a:extLst>
          </p:cNvPr>
          <p:cNvCxnSpPr>
            <a:cxnSpLocks/>
            <a:stCxn id="185" idx="3"/>
            <a:endCxn id="176" idx="3"/>
          </p:cNvCxnSpPr>
          <p:nvPr/>
        </p:nvCxnSpPr>
        <p:spPr>
          <a:xfrm flipV="1">
            <a:off x="8891804" y="5711311"/>
            <a:ext cx="735759" cy="119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2" name="Picture 211">
            <a:extLst>
              <a:ext uri="{FF2B5EF4-FFF2-40B4-BE49-F238E27FC236}">
                <a16:creationId xmlns:a16="http://schemas.microsoft.com/office/drawing/2014/main" id="{70B0EBE2-3233-1072-B55F-FE1257D6128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467" b="467"/>
          <a:stretch/>
        </p:blipFill>
        <p:spPr>
          <a:xfrm>
            <a:off x="5273969" y="880618"/>
            <a:ext cx="3529823" cy="1738312"/>
          </a:xfrm>
          <a:prstGeom prst="rect">
            <a:avLst/>
          </a:prstGeom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A9558B0A-9CAC-3D91-2F7D-A0DDF06AF798}"/>
              </a:ext>
            </a:extLst>
          </p:cNvPr>
          <p:cNvCxnSpPr>
            <a:cxnSpLocks/>
          </p:cNvCxnSpPr>
          <p:nvPr/>
        </p:nvCxnSpPr>
        <p:spPr>
          <a:xfrm>
            <a:off x="4416000" y="937093"/>
            <a:ext cx="151571" cy="9082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9078D7B6-B051-8F9F-EB98-9211E3C9A00C}"/>
              </a:ext>
            </a:extLst>
          </p:cNvPr>
          <p:cNvCxnSpPr>
            <a:cxnSpLocks/>
          </p:cNvCxnSpPr>
          <p:nvPr/>
        </p:nvCxnSpPr>
        <p:spPr>
          <a:xfrm flipV="1">
            <a:off x="4520188" y="1641164"/>
            <a:ext cx="246628" cy="5023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>
            <a:extLst>
              <a:ext uri="{FF2B5EF4-FFF2-40B4-BE49-F238E27FC236}">
                <a16:creationId xmlns:a16="http://schemas.microsoft.com/office/drawing/2014/main" id="{60332700-0686-E9D8-684A-4944E9E2A832}"/>
              </a:ext>
            </a:extLst>
          </p:cNvPr>
          <p:cNvSpPr txBox="1"/>
          <p:nvPr/>
        </p:nvSpPr>
        <p:spPr>
          <a:xfrm>
            <a:off x="4120976" y="1783329"/>
            <a:ext cx="1254603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Stopping distance</a:t>
            </a:r>
            <a:endParaRPr lang="en-ZA" sz="16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D299927-03F9-D1B8-A9B8-DB290E8575E4}"/>
              </a:ext>
            </a:extLst>
          </p:cNvPr>
          <p:cNvSpPr txBox="1"/>
          <p:nvPr/>
        </p:nvSpPr>
        <p:spPr>
          <a:xfrm>
            <a:off x="6114935" y="1289907"/>
            <a:ext cx="1857208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Brake pad temperature</a:t>
            </a:r>
            <a:endParaRPr lang="en-ZA" sz="1600" dirty="0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FE9A99FC-18B9-EFAF-F565-2DD46A616AD2}"/>
              </a:ext>
            </a:extLst>
          </p:cNvPr>
          <p:cNvSpPr/>
          <p:nvPr/>
        </p:nvSpPr>
        <p:spPr>
          <a:xfrm>
            <a:off x="789422" y="825237"/>
            <a:ext cx="8101229" cy="1830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4057790A-E33D-369C-CF99-146EC1CC6E5A}"/>
              </a:ext>
            </a:extLst>
          </p:cNvPr>
          <p:cNvCxnSpPr>
            <a:cxnSpLocks/>
            <a:stCxn id="218" idx="3"/>
            <a:endCxn id="173" idx="1"/>
          </p:cNvCxnSpPr>
          <p:nvPr/>
        </p:nvCxnSpPr>
        <p:spPr>
          <a:xfrm>
            <a:off x="8890651" y="1740360"/>
            <a:ext cx="736912" cy="19414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>
            <a:extLst>
              <a:ext uri="{FF2B5EF4-FFF2-40B4-BE49-F238E27FC236}">
                <a16:creationId xmlns:a16="http://schemas.microsoft.com/office/drawing/2014/main" id="{E21886A3-FA2B-6559-7E02-23C39579331C}"/>
              </a:ext>
            </a:extLst>
          </p:cNvPr>
          <p:cNvSpPr txBox="1"/>
          <p:nvPr/>
        </p:nvSpPr>
        <p:spPr>
          <a:xfrm>
            <a:off x="9464702" y="1504400"/>
            <a:ext cx="2398079" cy="203132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1400" u="sng" dirty="0"/>
              <a:t>INPUT: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Speed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Slope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u="sng" dirty="0"/>
          </a:p>
          <a:p>
            <a:r>
              <a:rPr lang="en-US" sz="1400" u="sng" dirty="0"/>
              <a:t>OUTPUT: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Peak brake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Stopping distance</a:t>
            </a:r>
            <a:endParaRPr lang="en-ZA" sz="1400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D17BFCC1-465E-DCAD-E900-FD39BDFBF07F}"/>
              </a:ext>
            </a:extLst>
          </p:cNvPr>
          <p:cNvSpPr/>
          <p:nvPr/>
        </p:nvSpPr>
        <p:spPr>
          <a:xfrm>
            <a:off x="9114761" y="829998"/>
            <a:ext cx="3027807" cy="58083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A2C4E925-41A7-59EA-E8B6-FB9ED3FE0EAD}"/>
              </a:ext>
            </a:extLst>
          </p:cNvPr>
          <p:cNvSpPr txBox="1"/>
          <p:nvPr/>
        </p:nvSpPr>
        <p:spPr>
          <a:xfrm>
            <a:off x="9112015" y="822578"/>
            <a:ext cx="303055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Vehicle performance lookup table</a:t>
            </a:r>
            <a:endParaRPr lang="en-ZA" sz="2000" dirty="0"/>
          </a:p>
        </p:txBody>
      </p: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C033BC95-B6B4-31AA-41A0-36FF0A1E5E3E}"/>
              </a:ext>
            </a:extLst>
          </p:cNvPr>
          <p:cNvCxnSpPr>
            <a:cxnSpLocks/>
          </p:cNvCxnSpPr>
          <p:nvPr/>
        </p:nvCxnSpPr>
        <p:spPr>
          <a:xfrm>
            <a:off x="4627877" y="901797"/>
            <a:ext cx="151571" cy="9082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Rectangle 249">
            <a:extLst>
              <a:ext uri="{FF2B5EF4-FFF2-40B4-BE49-F238E27FC236}">
                <a16:creationId xmlns:a16="http://schemas.microsoft.com/office/drawing/2014/main" id="{F244EC93-975A-AADD-FCB7-759E0D879B98}"/>
              </a:ext>
            </a:extLst>
          </p:cNvPr>
          <p:cNvSpPr/>
          <p:nvPr/>
        </p:nvSpPr>
        <p:spPr>
          <a:xfrm>
            <a:off x="309027" y="791499"/>
            <a:ext cx="11917345" cy="5890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C520E43F-80DA-3A35-963C-24C114A5AB5D}"/>
              </a:ext>
            </a:extLst>
          </p:cNvPr>
          <p:cNvSpPr txBox="1"/>
          <p:nvPr/>
        </p:nvSpPr>
        <p:spPr>
          <a:xfrm>
            <a:off x="2815758" y="2910807"/>
            <a:ext cx="5919924" cy="9541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SELECT A BRAKE PAD VOLUME AND RUN SIMULATIONS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251285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99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10" fill="hold"/>
                                        <p:tgtEl>
                                          <p:spTgt spid="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82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37"/>
                </p:tgtEl>
              </p:cMediaNode>
            </p:video>
          </p:childTnLst>
        </p:cTn>
      </p:par>
    </p:tnLst>
    <p:bldLst>
      <p:bldP spid="250" grpId="0" animBg="1"/>
      <p:bldP spid="2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1FD3A-3C24-E87B-7D30-4B4C6764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5EC8A-D16B-3346-3E4C-79881CE7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439"/>
            <a:ext cx="10515600" cy="594305"/>
          </a:xfrm>
        </p:spPr>
        <p:txBody>
          <a:bodyPr>
            <a:normAutofit fontScale="90000"/>
          </a:bodyPr>
          <a:lstStyle/>
          <a:p>
            <a:r>
              <a:rPr lang="en-US" dirty="0"/>
              <a:t>Multi-scale, multi-physics simulation</a:t>
            </a:r>
            <a:endParaRPr lang="en-ZA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114291-2EB6-C090-FC5D-454D563E1A8D}"/>
              </a:ext>
            </a:extLst>
          </p:cNvPr>
          <p:cNvGrpSpPr/>
          <p:nvPr/>
        </p:nvGrpSpPr>
        <p:grpSpPr>
          <a:xfrm>
            <a:off x="5151492" y="2817232"/>
            <a:ext cx="2911361" cy="2663507"/>
            <a:chOff x="7955728" y="3899423"/>
            <a:chExt cx="3231764" cy="2956633"/>
          </a:xfrm>
        </p:grpSpPr>
        <p:pic>
          <p:nvPicPr>
            <p:cNvPr id="12" name="Picture 11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0E77D16F-AB8C-9AA6-CE5D-4E45C3AC7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5440" y="4280598"/>
              <a:ext cx="2412340" cy="230992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222CF77-C238-0E99-D95F-701AEB9B7701}"/>
                    </a:ext>
                  </a:extLst>
                </p:cNvPr>
                <p:cNvSpPr txBox="1"/>
                <p:nvPr/>
              </p:nvSpPr>
              <p:spPr>
                <a:xfrm>
                  <a:off x="8365440" y="6455946"/>
                  <a:ext cx="282205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Temperature (</a:t>
                  </a:r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°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ZA" sz="20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222CF77-C238-0E99-D95F-701AEB9B77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440" y="6455946"/>
                  <a:ext cx="2822052" cy="400110"/>
                </a:xfrm>
                <a:prstGeom prst="rect">
                  <a:avLst/>
                </a:prstGeom>
                <a:blipFill>
                  <a:blip r:embed="rId4"/>
                  <a:stretch>
                    <a:fillRect t="-6098" b="-1220"/>
                  </a:stretch>
                </a:blipFill>
              </p:spPr>
              <p:txBody>
                <a:bodyPr/>
                <a:lstStyle/>
                <a:p>
                  <a:r>
                    <a:rPr lang="en-Z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31CFA10-04CF-354C-6E9A-5528D6B2F106}"/>
                </a:ext>
              </a:extLst>
            </p:cNvPr>
            <p:cNvSpPr txBox="1"/>
            <p:nvPr/>
          </p:nvSpPr>
          <p:spPr>
            <a:xfrm rot="16200000">
              <a:off x="6744757" y="5110394"/>
              <a:ext cx="28220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Hardness (MPa)</a:t>
              </a:r>
              <a:endParaRPr lang="en-ZA" sz="20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636158F-91E5-417C-F62A-A2C7BB091404}"/>
              </a:ext>
            </a:extLst>
          </p:cNvPr>
          <p:cNvGrpSpPr/>
          <p:nvPr/>
        </p:nvGrpSpPr>
        <p:grpSpPr>
          <a:xfrm>
            <a:off x="719923" y="2519083"/>
            <a:ext cx="2432446" cy="2432446"/>
            <a:chOff x="1457325" y="1981200"/>
            <a:chExt cx="3048000" cy="3048000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F41C4F7-EEF9-4E87-8E78-F1723F1A8CFE}"/>
                </a:ext>
              </a:extLst>
            </p:cNvPr>
            <p:cNvSpPr/>
            <p:nvPr/>
          </p:nvSpPr>
          <p:spPr>
            <a:xfrm>
              <a:off x="1457325" y="1981200"/>
              <a:ext cx="609600" cy="609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99213F2-D521-18F8-D5B7-F8209B653DAE}"/>
                </a:ext>
              </a:extLst>
            </p:cNvPr>
            <p:cNvSpPr/>
            <p:nvPr/>
          </p:nvSpPr>
          <p:spPr>
            <a:xfrm>
              <a:off x="2066925" y="1981200"/>
              <a:ext cx="609600" cy="609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2C5DE64-0C0E-377B-93BA-77453B58D4DE}"/>
                </a:ext>
              </a:extLst>
            </p:cNvPr>
            <p:cNvSpPr/>
            <p:nvPr/>
          </p:nvSpPr>
          <p:spPr>
            <a:xfrm>
              <a:off x="2676525" y="19812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734C874-B293-63B5-639C-AD18F0B45A90}"/>
                </a:ext>
              </a:extLst>
            </p:cNvPr>
            <p:cNvSpPr/>
            <p:nvPr/>
          </p:nvSpPr>
          <p:spPr>
            <a:xfrm>
              <a:off x="3286125" y="19812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84ACD6E-C493-9336-7AED-EF98369F64ED}"/>
                </a:ext>
              </a:extLst>
            </p:cNvPr>
            <p:cNvSpPr/>
            <p:nvPr/>
          </p:nvSpPr>
          <p:spPr>
            <a:xfrm>
              <a:off x="3895725" y="19812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91964BE-CE53-DC78-25A9-364393B2AB49}"/>
                </a:ext>
              </a:extLst>
            </p:cNvPr>
            <p:cNvSpPr/>
            <p:nvPr/>
          </p:nvSpPr>
          <p:spPr>
            <a:xfrm>
              <a:off x="1457325" y="2590800"/>
              <a:ext cx="609600" cy="609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7BE65E2-A06D-A345-8554-31CB4D9FC764}"/>
                </a:ext>
              </a:extLst>
            </p:cNvPr>
            <p:cNvSpPr/>
            <p:nvPr/>
          </p:nvSpPr>
          <p:spPr>
            <a:xfrm>
              <a:off x="1457325" y="32004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D8D9AAB-264B-4B44-B9F5-0E1E3F5CBA30}"/>
                </a:ext>
              </a:extLst>
            </p:cNvPr>
            <p:cNvSpPr/>
            <p:nvPr/>
          </p:nvSpPr>
          <p:spPr>
            <a:xfrm>
              <a:off x="14573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F2CADC1-60A6-D1DD-82D2-C7E057F42B30}"/>
                </a:ext>
              </a:extLst>
            </p:cNvPr>
            <p:cNvSpPr/>
            <p:nvPr/>
          </p:nvSpPr>
          <p:spPr>
            <a:xfrm>
              <a:off x="14573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8AB367C3-EED4-6959-E9B4-076EE830B86F}"/>
                </a:ext>
              </a:extLst>
            </p:cNvPr>
            <p:cNvSpPr/>
            <p:nvPr/>
          </p:nvSpPr>
          <p:spPr>
            <a:xfrm>
              <a:off x="2066925" y="2590800"/>
              <a:ext cx="609600" cy="609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D5780254-CEB4-0BDC-DACD-6FBA5E23BE70}"/>
                </a:ext>
              </a:extLst>
            </p:cNvPr>
            <p:cNvSpPr/>
            <p:nvPr/>
          </p:nvSpPr>
          <p:spPr>
            <a:xfrm>
              <a:off x="2676525" y="25908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63017F6C-988C-F46C-6BB8-7ED319BF6FB4}"/>
                </a:ext>
              </a:extLst>
            </p:cNvPr>
            <p:cNvSpPr/>
            <p:nvPr/>
          </p:nvSpPr>
          <p:spPr>
            <a:xfrm>
              <a:off x="2676525" y="32004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E52041EA-E1FB-75ED-AC6C-AEAAE81A6F36}"/>
                </a:ext>
              </a:extLst>
            </p:cNvPr>
            <p:cNvSpPr/>
            <p:nvPr/>
          </p:nvSpPr>
          <p:spPr>
            <a:xfrm>
              <a:off x="2066925" y="3200400"/>
              <a:ext cx="609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50D4B49A-DCF6-A956-1068-CE6B84DBED89}"/>
                </a:ext>
              </a:extLst>
            </p:cNvPr>
            <p:cNvSpPr/>
            <p:nvPr/>
          </p:nvSpPr>
          <p:spPr>
            <a:xfrm>
              <a:off x="20669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C51730D-8A3E-AE65-3157-9244B4317D80}"/>
                </a:ext>
              </a:extLst>
            </p:cNvPr>
            <p:cNvSpPr/>
            <p:nvPr/>
          </p:nvSpPr>
          <p:spPr>
            <a:xfrm>
              <a:off x="26765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4D36B159-79E1-1308-0371-EB10EC12F425}"/>
                </a:ext>
              </a:extLst>
            </p:cNvPr>
            <p:cNvSpPr/>
            <p:nvPr/>
          </p:nvSpPr>
          <p:spPr>
            <a:xfrm>
              <a:off x="3286125" y="38100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C4EBD3B4-6022-4027-DCF3-3C07018DE33A}"/>
                </a:ext>
              </a:extLst>
            </p:cNvPr>
            <p:cNvSpPr/>
            <p:nvPr/>
          </p:nvSpPr>
          <p:spPr>
            <a:xfrm>
              <a:off x="3286125" y="32004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8EC1E64-4961-0B4F-A0D3-1CD5B7231641}"/>
                </a:ext>
              </a:extLst>
            </p:cNvPr>
            <p:cNvSpPr/>
            <p:nvPr/>
          </p:nvSpPr>
          <p:spPr>
            <a:xfrm>
              <a:off x="3286125" y="2590800"/>
              <a:ext cx="609600" cy="609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42AF4CC7-F6AF-FD96-BFEC-5F40F9392826}"/>
                </a:ext>
              </a:extLst>
            </p:cNvPr>
            <p:cNvSpPr/>
            <p:nvPr/>
          </p:nvSpPr>
          <p:spPr>
            <a:xfrm>
              <a:off x="3895725" y="25908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9226DBD9-E04B-DAF1-0271-8326194E6AA3}"/>
                </a:ext>
              </a:extLst>
            </p:cNvPr>
            <p:cNvSpPr/>
            <p:nvPr/>
          </p:nvSpPr>
          <p:spPr>
            <a:xfrm>
              <a:off x="3895725" y="32004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65DEA701-E904-8EF0-F265-BF6B68A1B022}"/>
                </a:ext>
              </a:extLst>
            </p:cNvPr>
            <p:cNvSpPr/>
            <p:nvPr/>
          </p:nvSpPr>
          <p:spPr>
            <a:xfrm>
              <a:off x="3895725" y="38100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E3890F1D-1B23-2A5B-CE13-B0959561CD1B}"/>
                </a:ext>
              </a:extLst>
            </p:cNvPr>
            <p:cNvSpPr/>
            <p:nvPr/>
          </p:nvSpPr>
          <p:spPr>
            <a:xfrm>
              <a:off x="20669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0FA55C6-78D4-6564-09E1-E4DAC8FF4FCB}"/>
                </a:ext>
              </a:extLst>
            </p:cNvPr>
            <p:cNvSpPr/>
            <p:nvPr/>
          </p:nvSpPr>
          <p:spPr>
            <a:xfrm>
              <a:off x="26765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AB385385-B7BD-4EF0-14EA-40261940DDB6}"/>
                </a:ext>
              </a:extLst>
            </p:cNvPr>
            <p:cNvSpPr/>
            <p:nvPr/>
          </p:nvSpPr>
          <p:spPr>
            <a:xfrm>
              <a:off x="32861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A5C002D3-C8BD-BAFB-B076-CF9FD4E17238}"/>
                </a:ext>
              </a:extLst>
            </p:cNvPr>
            <p:cNvSpPr/>
            <p:nvPr/>
          </p:nvSpPr>
          <p:spPr>
            <a:xfrm>
              <a:off x="3895725" y="4419600"/>
              <a:ext cx="609600" cy="6096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0647E006-9A20-8CF9-F25A-D4EBA4C5EC53}"/>
              </a:ext>
            </a:extLst>
          </p:cNvPr>
          <p:cNvGrpSpPr/>
          <p:nvPr/>
        </p:nvGrpSpPr>
        <p:grpSpPr>
          <a:xfrm>
            <a:off x="953033" y="2740076"/>
            <a:ext cx="1966226" cy="1990460"/>
            <a:chOff x="962527" y="9579034"/>
            <a:chExt cx="2463801" cy="2494166"/>
          </a:xfrm>
        </p:grpSpPr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22265215-346C-6B1D-1324-E28D87B0E6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8403" y="10208160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7DA46101-2295-E074-8399-0BB05121E0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498" y="11417358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75D66941-95EA-ECFD-6D35-8BBC064C9A8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611815" y="10849238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6EF6FDC-1260-2F98-1F91-9DA011E2051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61420" y="10802997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439E984F-D9DC-70E2-199D-650128A2AF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498" y="10802996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B52DEC8E-A098-CB60-C065-E7A139918ED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-245560" y="10812999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950BA2EF-C7C1-0FE3-8BB5-AC048F2828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2527" y="12035929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E6509A09-055C-223C-3133-86B1E514039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202365" y="10812999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15ACF6A0-2047-987D-C6A0-7228C39AED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8403" y="9589036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6605B958-E9B0-7EB9-66A3-FDDD7223F11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71019" y="10813000"/>
              <a:ext cx="2447925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754B60DA-CEE2-C1C2-96A4-A264F0F1EC27}"/>
              </a:ext>
            </a:extLst>
          </p:cNvPr>
          <p:cNvGrpSpPr/>
          <p:nvPr/>
        </p:nvGrpSpPr>
        <p:grpSpPr>
          <a:xfrm>
            <a:off x="904258" y="2699030"/>
            <a:ext cx="2063776" cy="2072552"/>
            <a:chOff x="907519" y="9512954"/>
            <a:chExt cx="2586035" cy="2597032"/>
          </a:xfrm>
        </p:grpSpPr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804F5F94-2CCA-8BB0-DE14-5630829F58E5}"/>
                </a:ext>
              </a:extLst>
            </p:cNvPr>
            <p:cNvSpPr/>
            <p:nvPr/>
          </p:nvSpPr>
          <p:spPr>
            <a:xfrm>
              <a:off x="907519" y="9513946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89C5C615-DEF4-6216-D3EE-7A80EE40013D}"/>
                </a:ext>
              </a:extLst>
            </p:cNvPr>
            <p:cNvSpPr/>
            <p:nvPr/>
          </p:nvSpPr>
          <p:spPr>
            <a:xfrm>
              <a:off x="3336395" y="9513390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D08087A8-B553-3040-978B-E9C7ED54134C}"/>
                </a:ext>
              </a:extLst>
            </p:cNvPr>
            <p:cNvSpPr/>
            <p:nvPr/>
          </p:nvSpPr>
          <p:spPr>
            <a:xfrm>
              <a:off x="3336395" y="11934057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8C9959D2-FCC2-6693-1248-F7D90FDC64C5}"/>
                </a:ext>
              </a:extLst>
            </p:cNvPr>
            <p:cNvSpPr/>
            <p:nvPr/>
          </p:nvSpPr>
          <p:spPr>
            <a:xfrm>
              <a:off x="907519" y="11952346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D05F7582-D054-C77C-CB24-F530F3F30F6B}"/>
                </a:ext>
              </a:extLst>
            </p:cNvPr>
            <p:cNvSpPr/>
            <p:nvPr/>
          </p:nvSpPr>
          <p:spPr>
            <a:xfrm>
              <a:off x="2121404" y="10728939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28831BD6-6509-818A-CEEE-2E193EF566BB}"/>
                </a:ext>
              </a:extLst>
            </p:cNvPr>
            <p:cNvSpPr/>
            <p:nvPr/>
          </p:nvSpPr>
          <p:spPr>
            <a:xfrm>
              <a:off x="2121404" y="11961872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49B78EA5-3CBA-8601-B8BC-0351BB4F8859}"/>
                </a:ext>
              </a:extLst>
            </p:cNvPr>
            <p:cNvSpPr/>
            <p:nvPr/>
          </p:nvSpPr>
          <p:spPr>
            <a:xfrm>
              <a:off x="3345440" y="10723350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7DC3DDA3-B528-1CF1-DA94-E3EB6DF4EFE2}"/>
                </a:ext>
              </a:extLst>
            </p:cNvPr>
            <p:cNvSpPr/>
            <p:nvPr/>
          </p:nvSpPr>
          <p:spPr>
            <a:xfrm>
              <a:off x="913317" y="10723350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37DC6FD5-8036-94DA-BAC8-C150A90B40AD}"/>
                </a:ext>
              </a:extLst>
            </p:cNvPr>
            <p:cNvSpPr/>
            <p:nvPr/>
          </p:nvSpPr>
          <p:spPr>
            <a:xfrm>
              <a:off x="2128308" y="9512954"/>
              <a:ext cx="148114" cy="14811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27" name="TextBox 226">
            <a:extLst>
              <a:ext uri="{FF2B5EF4-FFF2-40B4-BE49-F238E27FC236}">
                <a16:creationId xmlns:a16="http://schemas.microsoft.com/office/drawing/2014/main" id="{9644ABF7-8E7A-90A8-7D1F-657131A0581F}"/>
              </a:ext>
            </a:extLst>
          </p:cNvPr>
          <p:cNvSpPr txBox="1"/>
          <p:nvPr/>
        </p:nvSpPr>
        <p:spPr>
          <a:xfrm>
            <a:off x="478763" y="5670754"/>
            <a:ext cx="303055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Vehicle performance lookup table</a:t>
            </a:r>
            <a:endParaRPr lang="en-ZA" sz="2000" dirty="0"/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B0526E42-AA5D-831C-1234-7F09E125C55E}"/>
              </a:ext>
            </a:extLst>
          </p:cNvPr>
          <p:cNvSpPr txBox="1"/>
          <p:nvPr/>
        </p:nvSpPr>
        <p:spPr>
          <a:xfrm>
            <a:off x="8894815" y="5670754"/>
            <a:ext cx="3030553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Altered wear equation</a:t>
            </a:r>
            <a:endParaRPr lang="en-ZA" sz="2000" dirty="0"/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97290B73-D85B-0E0E-7439-820C489E9621}"/>
              </a:ext>
            </a:extLst>
          </p:cNvPr>
          <p:cNvSpPr txBox="1"/>
          <p:nvPr/>
        </p:nvSpPr>
        <p:spPr>
          <a:xfrm>
            <a:off x="3308055" y="3495613"/>
            <a:ext cx="1569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Lookup temperature</a:t>
            </a:r>
            <a:endParaRPr lang="en-ZA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D0CB28C2-F7CA-7BC9-5AB8-E8018947C00A}"/>
                  </a:ext>
                </a:extLst>
              </p:cNvPr>
              <p:cNvSpPr txBox="1"/>
              <p:nvPr/>
            </p:nvSpPr>
            <p:spPr>
              <a:xfrm>
                <a:off x="8491893" y="3347362"/>
                <a:ext cx="3873002" cy="1117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D0CB28C2-F7CA-7BC9-5AB8-E8018947C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1893" y="3347362"/>
                <a:ext cx="3873002" cy="11176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5" name="Oval 234">
            <a:extLst>
              <a:ext uri="{FF2B5EF4-FFF2-40B4-BE49-F238E27FC236}">
                <a16:creationId xmlns:a16="http://schemas.microsoft.com/office/drawing/2014/main" id="{D3597C1E-68FC-F79E-687D-E1E7EA5774D7}"/>
              </a:ext>
            </a:extLst>
          </p:cNvPr>
          <p:cNvSpPr/>
          <p:nvPr/>
        </p:nvSpPr>
        <p:spPr>
          <a:xfrm>
            <a:off x="10410092" y="3890369"/>
            <a:ext cx="1215851" cy="70788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36" name="Straight Arrow Connector 235">
            <a:extLst>
              <a:ext uri="{FF2B5EF4-FFF2-40B4-BE49-F238E27FC236}">
                <a16:creationId xmlns:a16="http://schemas.microsoft.com/office/drawing/2014/main" id="{B63F2674-9CF9-C6A7-62EA-62D0DFF41929}"/>
              </a:ext>
            </a:extLst>
          </p:cNvPr>
          <p:cNvCxnSpPr>
            <a:cxnSpLocks/>
          </p:cNvCxnSpPr>
          <p:nvPr/>
        </p:nvCxnSpPr>
        <p:spPr>
          <a:xfrm>
            <a:off x="2910826" y="4216359"/>
            <a:ext cx="2240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0" name="Oval 249">
            <a:extLst>
              <a:ext uri="{FF2B5EF4-FFF2-40B4-BE49-F238E27FC236}">
                <a16:creationId xmlns:a16="http://schemas.microsoft.com/office/drawing/2014/main" id="{649851B0-B226-67D4-3371-5FBF79121B55}"/>
              </a:ext>
            </a:extLst>
          </p:cNvPr>
          <p:cNvSpPr/>
          <p:nvPr/>
        </p:nvSpPr>
        <p:spPr>
          <a:xfrm>
            <a:off x="10251607" y="3351231"/>
            <a:ext cx="1866705" cy="57933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52" name="Connector: Elbow 251">
            <a:extLst>
              <a:ext uri="{FF2B5EF4-FFF2-40B4-BE49-F238E27FC236}">
                <a16:creationId xmlns:a16="http://schemas.microsoft.com/office/drawing/2014/main" id="{A3449450-F681-9E63-0687-78C1C11C0BBD}"/>
              </a:ext>
            </a:extLst>
          </p:cNvPr>
          <p:cNvCxnSpPr>
            <a:cxnSpLocks/>
            <a:stCxn id="59" idx="3"/>
            <a:endCxn id="250" idx="0"/>
          </p:cNvCxnSpPr>
          <p:nvPr/>
        </p:nvCxnSpPr>
        <p:spPr>
          <a:xfrm>
            <a:off x="3152369" y="2762328"/>
            <a:ext cx="8032591" cy="588903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extBox 254">
            <a:extLst>
              <a:ext uri="{FF2B5EF4-FFF2-40B4-BE49-F238E27FC236}">
                <a16:creationId xmlns:a16="http://schemas.microsoft.com/office/drawing/2014/main" id="{7E8314E9-868C-5A22-C208-C0A5368557F2}"/>
              </a:ext>
            </a:extLst>
          </p:cNvPr>
          <p:cNvSpPr txBox="1"/>
          <p:nvPr/>
        </p:nvSpPr>
        <p:spPr>
          <a:xfrm>
            <a:off x="4119123" y="2360476"/>
            <a:ext cx="353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Lookup stopping distance</a:t>
            </a:r>
            <a:endParaRPr lang="en-ZA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4E9463A1-4A12-5E9D-8632-70EF65569BC3}"/>
                  </a:ext>
                </a:extLst>
              </p:cNvPr>
              <p:cNvSpPr txBox="1"/>
              <p:nvPr/>
            </p:nvSpPr>
            <p:spPr>
              <a:xfrm>
                <a:off x="958719" y="965445"/>
                <a:ext cx="1953557" cy="120032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Input data: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Mass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Slope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)</a:t>
                </a:r>
                <a:endParaRPr lang="en-ZA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Speed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)</a:t>
                </a:r>
                <a:endParaRPr lang="en-ZA" dirty="0"/>
              </a:p>
            </p:txBody>
          </p:sp>
        </mc:Choice>
        <mc:Fallback xmlns=""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4E9463A1-4A12-5E9D-8632-70EF65569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19" y="965445"/>
                <a:ext cx="1953557" cy="1200329"/>
              </a:xfrm>
              <a:prstGeom prst="rect">
                <a:avLst/>
              </a:prstGeom>
              <a:blipFill>
                <a:blip r:embed="rId6"/>
                <a:stretch>
                  <a:fillRect l="-1529" t="-985" b="-5419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A9579AB7-DCFC-1F5E-B56D-990B5715FA91}"/>
              </a:ext>
            </a:extLst>
          </p:cNvPr>
          <p:cNvCxnSpPr>
            <a:cxnSpLocks/>
            <a:stCxn id="256" idx="2"/>
            <a:endCxn id="57" idx="0"/>
          </p:cNvCxnSpPr>
          <p:nvPr/>
        </p:nvCxnSpPr>
        <p:spPr>
          <a:xfrm>
            <a:off x="1935498" y="2165774"/>
            <a:ext cx="648" cy="3533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28F7D493-9B5F-AAA9-A1EA-B250AD962FAC}"/>
              </a:ext>
            </a:extLst>
          </p:cNvPr>
          <p:cNvCxnSpPr>
            <a:cxnSpLocks/>
          </p:cNvCxnSpPr>
          <p:nvPr/>
        </p:nvCxnSpPr>
        <p:spPr>
          <a:xfrm>
            <a:off x="8010941" y="4294591"/>
            <a:ext cx="22406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Rectangle 260">
            <a:extLst>
              <a:ext uri="{FF2B5EF4-FFF2-40B4-BE49-F238E27FC236}">
                <a16:creationId xmlns:a16="http://schemas.microsoft.com/office/drawing/2014/main" id="{AC64433E-C414-29B2-2B14-298C8EB1CC58}"/>
              </a:ext>
            </a:extLst>
          </p:cNvPr>
          <p:cNvSpPr/>
          <p:nvPr/>
        </p:nvSpPr>
        <p:spPr>
          <a:xfrm>
            <a:off x="5154472" y="3021305"/>
            <a:ext cx="2845052" cy="2529167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96F37C7A-E7C4-095C-7666-9258081204F5}"/>
              </a:ext>
            </a:extLst>
          </p:cNvPr>
          <p:cNvSpPr txBox="1"/>
          <p:nvPr/>
        </p:nvSpPr>
        <p:spPr>
          <a:xfrm rot="16200000">
            <a:off x="-946316" y="3466587"/>
            <a:ext cx="2722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Specific lookup for a given brake pad volume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45728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/>
      <p:bldP spid="235" grpId="0" animBg="1"/>
      <p:bldP spid="250" grpId="0" animBg="1"/>
      <p:bldP spid="255" grpId="0"/>
      <p:bldP spid="256" grpId="0" animBg="1"/>
      <p:bldP spid="2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4AF1E-4DDF-74E5-1DE9-FC8AA43F7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13BA1-C645-CC94-736F-FBF90EEB8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29"/>
            <a:ext cx="10515600" cy="614068"/>
          </a:xfrm>
        </p:spPr>
        <p:txBody>
          <a:bodyPr>
            <a:normAutofit fontScale="90000"/>
          </a:bodyPr>
          <a:lstStyle/>
          <a:p>
            <a:r>
              <a:rPr lang="en-US" dirty="0"/>
              <a:t>Iterative degradation loop: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10B0D3-421D-BEFB-8D84-FA263B2F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8DBDE8D-B633-7B27-EBC1-3DA1DC1F4249}"/>
              </a:ext>
            </a:extLst>
          </p:cNvPr>
          <p:cNvGrpSpPr/>
          <p:nvPr/>
        </p:nvGrpSpPr>
        <p:grpSpPr>
          <a:xfrm>
            <a:off x="787912" y="2289781"/>
            <a:ext cx="1758478" cy="1758477"/>
            <a:chOff x="5448061" y="1218466"/>
            <a:chExt cx="1758478" cy="1758477"/>
          </a:xfrm>
        </p:grpSpPr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2C0D631B-CDA4-E296-AA67-4B6C7B37AE93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48EB687B-EE1E-F827-72E4-79AF45381757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57DCDE99-122D-5D2F-5AB5-6ABA7A92EDBF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8180959E-CFDE-B7B6-91CD-190A92BC8B7F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275DF2BA-B84E-D59A-C3B6-AD93C922D15F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A3656C70-FBDC-7203-A08B-3520982A0E11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4DF2B71A-5C88-FF57-F6A8-1AD7239A9D35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AFD0532E-AAAE-75DC-BB2B-D080FC0001D6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3776A0AC-A284-C6B7-3388-21E6D664AF61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473CE411-A2BE-7EC8-8B6D-2397A9B80EC5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93799E32-6475-6F9B-57F1-6749FA394B6B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45CAD5ED-77C7-04D5-F621-F2B16A394E8E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8F3717D2-D3E5-323E-91F3-40EA9F702356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FDEA5771-A517-913E-B078-936FCF1D2AEE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6809C2AE-CCC7-A847-8D7B-AD24784D91BB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0F5C1E3B-2885-BF7C-09C1-765FA827D076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B35D81A5-8E31-DA95-12D9-DF4A520CA167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2F45D360-7EA5-BB9E-AF55-7F6971C8C299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212E27AC-B28E-499C-2E68-D9CD47FEE669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A25F6D58-E4FF-B16A-4B04-B411991E407A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95A15121-AF7A-0DFB-4B25-1CCD1FAC5E81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95D4A183-DA2B-0A3A-FD9F-4369A92ABA3F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13010D8C-B822-538F-7018-5F4E48D9AB18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57A220FA-40FC-3C5E-E136-B91B19B456C8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A5FC1E0E-DA8A-7A24-A62D-25A4DDFA6F00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2BCDB177-F37E-A16F-F32A-EFF3339F9BBE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6B75E24-9EBE-3E9F-0E19-A4DB574E88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244A205-FC63-0C17-3B5F-C342858774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34F460E1-F153-9697-3D85-7738F8D0E7B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B594EB9-7172-2028-CCB8-47D30483699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979FC167-3F0C-2FAC-73C2-9672C9F941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3FC96B98-19BA-B939-86A5-522C46BF58D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973257B-8E7D-CAF7-E2AC-5AD8DFE560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BF0BDC39-E418-22B2-4533-6B90FB7FBB1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90479D59-001F-6135-8643-9AEF11682C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D44E8DD0-CD8F-2ADA-BE70-2773583D496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4C03B48-C70D-C451-33E4-BEF587C09D6F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D60AB293-7BCE-73DA-A99E-10A98FB0933D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6BEDE7D-44F7-7F90-F7C5-976F3F59355D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8C75216D-DA34-3215-7E00-50E3728094C1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54FCB81D-675B-C2F1-1DE1-245F788543A6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05B71771-7819-2B33-8E29-C2EF0FC90623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309B15E1-55AE-6781-85FD-63DBF6D55A4D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2B3B3071-56F4-7C97-0FA7-78B48925E1CE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5DE3266-7542-16A4-D5F8-A730B275290D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FCE150C-1947-94DD-203A-3F3A3B0BA667}"/>
              </a:ext>
            </a:extLst>
          </p:cNvPr>
          <p:cNvGrpSpPr/>
          <p:nvPr/>
        </p:nvGrpSpPr>
        <p:grpSpPr>
          <a:xfrm>
            <a:off x="972749" y="2829308"/>
            <a:ext cx="1758478" cy="1758477"/>
            <a:chOff x="5448061" y="1218466"/>
            <a:chExt cx="1758478" cy="1758477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CE4F5F5E-64FF-1FB7-A33F-88C4BB9C927C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6CD647B7-E424-EF8D-BEF4-828B8A24EFD8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D0833E67-D041-1D4C-5474-9B5A1F61C80A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B2251CB9-61A4-806A-59DA-889115415C6C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6C674E46-3116-90BE-42B6-604C61C01F09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EE8C7653-D330-841D-D344-25179E52112B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1FD7F5FC-186F-555F-DF09-7B3ADC0C1902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2A95560E-FE67-DF16-6528-B49C294617A9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05ABA42-5DFE-2812-A3A6-13267C42EFFE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62684FF3-0539-0FB2-104E-6B7B30AABE3D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F51ECE4D-9AA4-EC64-680D-38B0CD22F5F3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7D6228FE-F0A8-2839-D755-EBC3564D86F8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9728888D-4FBE-0CAB-C13F-BBABFD445C60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7A14A5B1-FE79-ED61-4A66-B85B674FC192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9854704-5EEF-A822-5617-8BF584D30C7F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C2BD77F5-830D-1951-01C0-9D43E84BAC3D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265BD290-F913-8C7E-5A20-0B5AD235E5AE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E0C68DC8-B90D-7714-D497-DCD5533DE838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DBFEF7DC-1056-88D7-73DA-A1D892856F9E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25905BEF-72BD-D478-4ACE-511E1E20BFE7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11E55E85-BE06-73FB-0180-9744E5D4C581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3A856AE3-2734-DDB4-D28B-FB9E03FD1C14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35CE3E2F-348A-31CD-DA6A-59B78E62FAD1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F2245737-835A-5AAF-F493-781239B3F07B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902C0F08-5C55-D9B9-A220-DE9E2A220912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EDF7CAE1-87C8-34A5-F1FA-98EE5A93825F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4D7DA89-31BB-7DBC-B194-78496EC2FB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BB5F853-6051-54F2-4EE9-496116EAC3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6FC00751-7B50-FF82-6C22-FCAA172E946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18AE1DD-6D94-33BF-BFAB-4784D15658F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00C9559-D21F-E92E-DEFF-4F16BB72C4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FBD877A-CBCE-A899-4C6C-9C4B7F279FF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C77995E8-7D26-AB57-BE0C-31BC35A75E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00351249-106D-C59A-37AF-30A1D24ACB9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49A18B8-6B42-7473-4AA7-5F0666D95C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03D07EB-40E2-3F1F-611F-818A34DF775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5C7B66E7-2DD4-E7E0-AD04-C1A9D5D755E9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6FAC86CC-67C8-088D-FA01-3CC6F1CC4EA5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CA9768F7-FA79-B7BE-DD2D-E0DDAC000B6C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58EE1A02-0BDA-6BFA-6AFA-7A6949D92076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8A1BE80-5EFB-C260-152E-960C561700AF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510AC1EE-78A2-C430-C429-A511BC4F98A3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851FDB56-BE94-70C1-5BBB-8890162194C4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A1828C0D-CB71-3840-31E4-684D457DCF18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2F836DD2-5A5E-2ED1-2038-F5318F9737F6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EB29E61-F104-0942-5DA4-213B0682D94A}"/>
              </a:ext>
            </a:extLst>
          </p:cNvPr>
          <p:cNvGrpSpPr/>
          <p:nvPr/>
        </p:nvGrpSpPr>
        <p:grpSpPr>
          <a:xfrm>
            <a:off x="1163291" y="3347936"/>
            <a:ext cx="1758478" cy="1758477"/>
            <a:chOff x="5448061" y="1218466"/>
            <a:chExt cx="1758478" cy="1758477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BA3F5BAF-D619-C164-9A56-DDF9E6CA5889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5206AFEC-7CB3-CA95-BB15-7C40F31686AF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E94AEFCD-63CA-6A05-77CF-1E7FA0701F99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AED22044-EDA5-E471-A768-9AF015929C96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C3AF1BF-5D6D-2C4A-CE42-8F355495D8E2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4C2782BA-2BB0-CBA8-1393-C613F33793F8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DA3DE361-A4B8-99C3-C060-3D95EECBFB04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3946C726-00D7-C1C3-E305-7C23F0584A8E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60432DB0-0BB7-1F1F-9C8E-226001FFA00F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47DC8DCF-180E-8BD2-D381-22348CCED87A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083B0F0A-06BB-A893-5FEF-5DBD680CA36B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EF289C1-A15A-4324-00B9-FDFBC7783E97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D77CBDD5-59E2-D766-2665-E0A330E976DA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DC4D6D00-923B-F87C-A288-4BA4451CC99C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8E9407EA-271E-0E9E-60EF-8A6DDF66F9FD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1776F25D-AF55-E044-23AD-AA2C028A8170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BA6E04A-A44E-6CFF-5D41-D659F29B67D9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F010A2D1-569C-5310-B62E-FEBB79C6D5E2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6DB1A0DF-E3BA-7593-195B-F23BE64D45B1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45BE8986-FFEF-32A0-BA1F-2CC89F98DBCA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E2C52F-322A-E0AB-DF85-87C794F24AFA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85901905-DC02-EC4A-ED00-E0D18468268C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F976B076-461D-2C2D-4848-B446F44E7B88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81116FC2-512B-6DE9-32AB-62727591BDEF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FD7EF6BF-1B97-7099-FB63-0196B928A74A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3320C9F6-516F-CAA7-C8EE-C666CB580F5D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014B8D8-0F2C-7951-65AF-B2F2559E98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806CA8B-C480-0A77-99FA-B795478150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FAB7C71-BE79-5AA6-BDE0-EBEF576627F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05B1BCF-FE5E-3941-56FF-B34E5072C10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330E671-443C-B4D8-7F4A-81AFE8EDA4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C2E80AC7-4274-243E-D8B2-EA5BBB6D9F4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889A5658-985B-1455-EFCA-269259B456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F7D6D962-7EA3-776E-6799-767C89261A3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7E6D398-B69C-4F31-9F72-36ECDC4263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5013497-8093-ACDD-E9CE-C65A5F9211D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4377FE0E-CFC8-442A-797C-4F44D44DBF61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F1CAD71B-19F3-55A3-FEFF-E995EA44C4A6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1F0F27C2-DF7C-B84E-D639-AA7DFC213279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98394409-27D8-4151-8F7A-EF4E7C978643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66325B18-890E-D93F-D8F4-EB295F4DC7A9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8BCF21-09CE-92ED-1B9C-287E993597FC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EA8E6585-847D-6C62-728F-3BAD64155562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717AB026-E819-F8BD-2988-505D6CB8BD1E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370A4A0-97C5-9982-0D97-63054AFDD732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76AD3212-AE09-AD99-84F8-0C2EC734DC32}"/>
              </a:ext>
            </a:extLst>
          </p:cNvPr>
          <p:cNvSpPr/>
          <p:nvPr/>
        </p:nvSpPr>
        <p:spPr>
          <a:xfrm>
            <a:off x="1367295" y="3594753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1C7E896-7C9B-2879-0A5E-C3BCD88F9664}"/>
              </a:ext>
            </a:extLst>
          </p:cNvPr>
          <p:cNvSpPr/>
          <p:nvPr/>
        </p:nvSpPr>
        <p:spPr>
          <a:xfrm>
            <a:off x="1523274" y="3869390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EE43A7-2BE0-32EA-8806-47E21A041467}"/>
              </a:ext>
            </a:extLst>
          </p:cNvPr>
          <p:cNvSpPr/>
          <p:nvPr/>
        </p:nvSpPr>
        <p:spPr>
          <a:xfrm>
            <a:off x="1690384" y="4144027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5034EB-FE1B-29F9-4430-B599FF06B643}"/>
              </a:ext>
            </a:extLst>
          </p:cNvPr>
          <p:cNvSpPr txBox="1"/>
          <p:nvPr/>
        </p:nvSpPr>
        <p:spPr>
          <a:xfrm>
            <a:off x="3693395" y="3937911"/>
            <a:ext cx="170602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Map 3: 98% Volume</a:t>
            </a:r>
            <a:endParaRPr lang="en-ZA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E7B07E-6A47-CEA1-4AEC-F3DD12ABC178}"/>
              </a:ext>
            </a:extLst>
          </p:cNvPr>
          <p:cNvSpPr txBox="1"/>
          <p:nvPr/>
        </p:nvSpPr>
        <p:spPr>
          <a:xfrm>
            <a:off x="3573307" y="6051368"/>
            <a:ext cx="1826110" cy="2616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Map 100: 1% Volume</a:t>
            </a:r>
            <a:endParaRPr lang="en-ZA" sz="11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21F4491-906D-65E3-0680-519D23EE8AAB}"/>
              </a:ext>
            </a:extLst>
          </p:cNvPr>
          <p:cNvCxnSpPr>
            <a:cxnSpLocks/>
            <a:stCxn id="154" idx="3"/>
            <a:endCxn id="23" idx="1"/>
          </p:cNvCxnSpPr>
          <p:nvPr/>
        </p:nvCxnSpPr>
        <p:spPr>
          <a:xfrm>
            <a:off x="2731227" y="3005156"/>
            <a:ext cx="958508" cy="31774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7859D08-4B87-C349-9E88-7D4E324CCB5A}"/>
              </a:ext>
            </a:extLst>
          </p:cNvPr>
          <p:cNvCxnSpPr>
            <a:cxnSpLocks/>
            <a:stCxn id="109" idx="3"/>
            <a:endCxn id="12" idx="1"/>
          </p:cNvCxnSpPr>
          <p:nvPr/>
        </p:nvCxnSpPr>
        <p:spPr>
          <a:xfrm>
            <a:off x="2921769" y="3523784"/>
            <a:ext cx="771626" cy="64496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4E9B06B-F1EC-38E5-0C8E-E60CA7BF478E}"/>
              </a:ext>
            </a:extLst>
          </p:cNvPr>
          <p:cNvCxnSpPr>
            <a:cxnSpLocks/>
            <a:stCxn id="199" idx="3"/>
            <a:endCxn id="24" idx="1"/>
          </p:cNvCxnSpPr>
          <p:nvPr/>
        </p:nvCxnSpPr>
        <p:spPr>
          <a:xfrm flipV="1">
            <a:off x="2546390" y="2384725"/>
            <a:ext cx="959688" cy="8090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AD7DF-CA59-27B1-40B3-8709714FA24E}"/>
              </a:ext>
            </a:extLst>
          </p:cNvPr>
          <p:cNvSpPr/>
          <p:nvPr/>
        </p:nvSpPr>
        <p:spPr>
          <a:xfrm>
            <a:off x="681393" y="2188411"/>
            <a:ext cx="4717160" cy="426765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763591-CA9A-036E-C150-CBC2CAB0772C}"/>
              </a:ext>
            </a:extLst>
          </p:cNvPr>
          <p:cNvSpPr txBox="1"/>
          <p:nvPr/>
        </p:nvSpPr>
        <p:spPr>
          <a:xfrm>
            <a:off x="678597" y="1845767"/>
            <a:ext cx="4717160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Vehicle brake performance atlas</a:t>
            </a:r>
            <a:endParaRPr lang="en-ZA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1710B0-59D4-666A-3450-E9ED635E71BA}"/>
              </a:ext>
            </a:extLst>
          </p:cNvPr>
          <p:cNvSpPr txBox="1"/>
          <p:nvPr/>
        </p:nvSpPr>
        <p:spPr>
          <a:xfrm>
            <a:off x="688040" y="934575"/>
            <a:ext cx="4717160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Pre-generate atlas</a:t>
            </a:r>
            <a:endParaRPr lang="en-ZA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F9F17B-0964-A4C0-AC55-0267D77158E5}"/>
              </a:ext>
            </a:extLst>
          </p:cNvPr>
          <p:cNvSpPr/>
          <p:nvPr/>
        </p:nvSpPr>
        <p:spPr>
          <a:xfrm>
            <a:off x="4421898" y="4905632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6064F3B-57A6-1401-101B-C9B566EA6A49}"/>
              </a:ext>
            </a:extLst>
          </p:cNvPr>
          <p:cNvSpPr/>
          <p:nvPr/>
        </p:nvSpPr>
        <p:spPr>
          <a:xfrm>
            <a:off x="4421898" y="5180269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CC2B687-2ED9-5DAD-89CE-A1E20EA5B09A}"/>
              </a:ext>
            </a:extLst>
          </p:cNvPr>
          <p:cNvSpPr/>
          <p:nvPr/>
        </p:nvSpPr>
        <p:spPr>
          <a:xfrm>
            <a:off x="4421898" y="5454906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8E7F78-2271-59F6-62DC-B2DDA866C6BB}"/>
              </a:ext>
            </a:extLst>
          </p:cNvPr>
          <p:cNvSpPr txBox="1"/>
          <p:nvPr/>
        </p:nvSpPr>
        <p:spPr>
          <a:xfrm>
            <a:off x="3689735" y="3092068"/>
            <a:ext cx="170602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Map 2: 99% Volume</a:t>
            </a:r>
            <a:endParaRPr lang="en-ZA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2095A6-17A0-AC44-A9F5-B577BF348E31}"/>
              </a:ext>
            </a:extLst>
          </p:cNvPr>
          <p:cNvSpPr txBox="1"/>
          <p:nvPr/>
        </p:nvSpPr>
        <p:spPr>
          <a:xfrm>
            <a:off x="3506078" y="2246225"/>
            <a:ext cx="1889679" cy="2769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Map 1: 100% Volume</a:t>
            </a:r>
            <a:endParaRPr lang="en-ZA" sz="12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258E4A-128D-78FC-9F39-848D8A8E4B76}"/>
              </a:ext>
            </a:extLst>
          </p:cNvPr>
          <p:cNvGrpSpPr/>
          <p:nvPr/>
        </p:nvGrpSpPr>
        <p:grpSpPr>
          <a:xfrm>
            <a:off x="1591848" y="4610120"/>
            <a:ext cx="1758478" cy="1758477"/>
            <a:chOff x="5448061" y="1218466"/>
            <a:chExt cx="1758478" cy="1758477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E775AD3-FA6A-E199-F7AF-DF683F8C858B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39304E3-5A23-782D-187A-75D163E426CF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FE0F6DB-41A5-44E0-D368-2F416DE7C11C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20FCCAD8-6EDD-E631-F257-7177EE7A756D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0337815-E368-C73F-6717-8FCCFEB25C61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D7D0F686-B10F-BDB8-3F80-1B5DCD481D62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98C3E2A4-CAE3-4B69-682B-7DEDF1B31BF7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E6C31B25-0749-789F-EFC7-618E07DB90AD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19D39E96-7D03-334D-93B8-169B12CF67B7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C5FE1CAD-400E-5DB0-A68D-957F2A06F6E5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76FCB50E-F408-7073-C286-CAF93E929A08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A5352C3-6AED-F989-506A-8691CCC76AC9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9B93867-6305-AAC5-7B40-94A745521C89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48B5B559-D34A-A16D-D3D9-402A2D4B370C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BB27D2A1-6515-E324-7678-DE33FAE55972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CD2A039B-38F3-D7B8-DA24-31D95F5FEBC4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74890340-B87B-D53C-A48B-CA94BC08A9EC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3B0457B-FF32-3AB5-8FE3-022A6872B7A2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79E9C4B8-D5AC-6C22-ECAC-F85C969479C7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DD2709B-09D3-69AB-2C48-C0F1EDB8A0CD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D908C30E-16F9-542A-FEED-D094A1E48EEE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D889E31E-7473-C271-E540-A8CD436437F4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2F27D9D1-946D-911F-B1DE-DF5DC3BFD0A4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B3DBB174-3557-1EE4-72D3-826EA06B507B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C7E6C5B-BBC1-9EDC-5D0B-CD120EB0D798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72DF6D10-7ABB-F58A-39EC-5FA7FAD00FC7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6C288BD-E38E-C589-25C0-E03172BE81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FE5DFB0-F157-4D24-A332-9A411BE686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2B01B21-AD46-548B-86FD-E16DD163EF1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748D045-62D4-6518-8252-1E8F5A35C23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472F9E8-6EDC-2EC7-9159-F6E172514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AA27253-F8DD-F3B6-0962-88641B38C1A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3777825-4859-CC82-6143-A142816C84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98A3030-B4CA-DD4D-59F8-28E4E3B6E86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E0E0D99-78D6-C836-EE4A-74BEC777B3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D8555BE-219F-1013-A677-FFC37388063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FC269F3-501D-A9CF-4569-F9FC6ABD049B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735B6C6-C456-5778-BF6C-753AB67FE914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FB186A5-43F5-C1AD-1E6D-111A7C42CB93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6EAEB5F-EADD-AAC7-5607-E28709C6ED05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4D6CFC9-C1FA-9792-0358-185DBF102348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CBB3527-9B83-0634-8C52-2CB328F2F8A5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2EC6C04-8914-F2D9-BF9A-849B2D76E8CD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713EDF4-0C12-9A46-D949-DC8C76238894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8A90A23-116F-0C25-E57F-4AA3320572A5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7E8D37-2C6B-9D04-E25D-8F7557B26B7C}"/>
              </a:ext>
            </a:extLst>
          </p:cNvPr>
          <p:cNvCxnSpPr>
            <a:cxnSpLocks/>
            <a:stCxn id="64" idx="3"/>
          </p:cNvCxnSpPr>
          <p:nvPr/>
        </p:nvCxnSpPr>
        <p:spPr>
          <a:xfrm>
            <a:off x="3350326" y="4785968"/>
            <a:ext cx="498157" cy="12654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Arrow: Down 26">
            <a:extLst>
              <a:ext uri="{FF2B5EF4-FFF2-40B4-BE49-F238E27FC236}">
                <a16:creationId xmlns:a16="http://schemas.microsoft.com/office/drawing/2014/main" id="{5FBFF78D-1EBF-CDE0-0581-72A36B5B2F68}"/>
              </a:ext>
            </a:extLst>
          </p:cNvPr>
          <p:cNvSpPr/>
          <p:nvPr/>
        </p:nvSpPr>
        <p:spPr>
          <a:xfrm>
            <a:off x="2735394" y="1321839"/>
            <a:ext cx="633743" cy="52584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D9E32C-0067-1E5B-A802-F354F5A781F8}"/>
              </a:ext>
            </a:extLst>
          </p:cNvPr>
          <p:cNvSpPr txBox="1"/>
          <p:nvPr/>
        </p:nvSpPr>
        <p:spPr>
          <a:xfrm>
            <a:off x="5509918" y="2529438"/>
            <a:ext cx="1463638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Run degradation loop</a:t>
            </a:r>
            <a:endParaRPr lang="en-ZA" sz="1200" dirty="0"/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A5FB9E12-C6EF-796B-C7F9-C505F38F52A1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5409726" y="2311049"/>
            <a:ext cx="832011" cy="218389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C6AFA561-9573-76FF-E40C-B33DCCB6AE7E}"/>
              </a:ext>
            </a:extLst>
          </p:cNvPr>
          <p:cNvCxnSpPr>
            <a:cxnSpLocks/>
            <a:stCxn id="28" idx="2"/>
          </p:cNvCxnSpPr>
          <p:nvPr/>
        </p:nvCxnSpPr>
        <p:spPr>
          <a:xfrm rot="5400000">
            <a:off x="5745752" y="2650556"/>
            <a:ext cx="155438" cy="836533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3631A95-98B3-23F2-4824-404D3D12389F}"/>
              </a:ext>
            </a:extLst>
          </p:cNvPr>
          <p:cNvSpPr txBox="1"/>
          <p:nvPr/>
        </p:nvSpPr>
        <p:spPr>
          <a:xfrm>
            <a:off x="5509918" y="3460032"/>
            <a:ext cx="1463638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Run degradation loop</a:t>
            </a:r>
            <a:endParaRPr lang="en-ZA" sz="1200" dirty="0"/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821E66D3-C90E-3CD2-B7CD-2DFA0DDB7E2A}"/>
              </a:ext>
            </a:extLst>
          </p:cNvPr>
          <p:cNvCxnSpPr>
            <a:cxnSpLocks/>
            <a:stCxn id="23" idx="3"/>
            <a:endCxn id="31" idx="0"/>
          </p:cNvCxnSpPr>
          <p:nvPr/>
        </p:nvCxnSpPr>
        <p:spPr>
          <a:xfrm>
            <a:off x="5395757" y="3322901"/>
            <a:ext cx="845980" cy="137131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7F73A4E4-BF25-486F-43D3-607721EE6A2B}"/>
              </a:ext>
            </a:extLst>
          </p:cNvPr>
          <p:cNvCxnSpPr>
            <a:cxnSpLocks/>
            <a:stCxn id="31" idx="2"/>
          </p:cNvCxnSpPr>
          <p:nvPr/>
        </p:nvCxnSpPr>
        <p:spPr>
          <a:xfrm rot="5400000">
            <a:off x="5712304" y="3614596"/>
            <a:ext cx="222332" cy="836535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E1667BF-54FD-F9C9-DD4F-2C8C74DBE3A1}"/>
              </a:ext>
            </a:extLst>
          </p:cNvPr>
          <p:cNvSpPr txBox="1"/>
          <p:nvPr/>
        </p:nvSpPr>
        <p:spPr>
          <a:xfrm>
            <a:off x="5519360" y="5503600"/>
            <a:ext cx="1463639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Run degradation loop</a:t>
            </a:r>
            <a:endParaRPr lang="en-ZA" sz="1200" dirty="0"/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B22C8B97-F9BB-BB4A-099D-1F7570F06B10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5405200" y="5265902"/>
            <a:ext cx="845980" cy="237698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433CF8FF-79DC-3E0B-1628-BCF9033E47F7}"/>
              </a:ext>
            </a:extLst>
          </p:cNvPr>
          <p:cNvCxnSpPr>
            <a:cxnSpLocks/>
            <a:stCxn id="34" idx="2"/>
            <a:endCxn id="222" idx="1"/>
          </p:cNvCxnSpPr>
          <p:nvPr/>
        </p:nvCxnSpPr>
        <p:spPr>
          <a:xfrm rot="16200000" flipH="1">
            <a:off x="6396428" y="5820017"/>
            <a:ext cx="431881" cy="722376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7B6E593E-95C1-623C-53ED-6736853E11AB}"/>
              </a:ext>
            </a:extLst>
          </p:cNvPr>
          <p:cNvSpPr/>
          <p:nvPr/>
        </p:nvSpPr>
        <p:spPr>
          <a:xfrm>
            <a:off x="6517416" y="4368886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70630B4-81C1-3393-A6C4-564DAC8AF73D}"/>
              </a:ext>
            </a:extLst>
          </p:cNvPr>
          <p:cNvSpPr/>
          <p:nvPr/>
        </p:nvSpPr>
        <p:spPr>
          <a:xfrm>
            <a:off x="6517416" y="4643523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90E0937-A5C2-4633-2976-2D836563E8E1}"/>
              </a:ext>
            </a:extLst>
          </p:cNvPr>
          <p:cNvSpPr/>
          <p:nvPr/>
        </p:nvSpPr>
        <p:spPr>
          <a:xfrm>
            <a:off x="6517416" y="4918160"/>
            <a:ext cx="203322" cy="2033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C6D9D1A9-86CF-1D1D-6D9D-882B7B75DC94}"/>
              </a:ext>
            </a:extLst>
          </p:cNvPr>
          <p:cNvSpPr txBox="1"/>
          <p:nvPr/>
        </p:nvSpPr>
        <p:spPr>
          <a:xfrm>
            <a:off x="6973556" y="6212480"/>
            <a:ext cx="1316911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FAILURE</a:t>
            </a:r>
            <a:endParaRPr lang="en-ZA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3B7A2385-66D2-4A1B-C499-586EC1715D8B}"/>
                  </a:ext>
                </a:extLst>
              </p:cNvPr>
              <p:cNvSpPr txBox="1"/>
              <p:nvPr/>
            </p:nvSpPr>
            <p:spPr>
              <a:xfrm>
                <a:off x="6241737" y="2453383"/>
                <a:ext cx="3873002" cy="66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3B7A2385-66D2-4A1B-C499-586EC1715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737" y="2453383"/>
                <a:ext cx="3873002" cy="669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A3EAAF13-50B4-595F-5C81-83526CD4DDBD}"/>
                  </a:ext>
                </a:extLst>
              </p:cNvPr>
              <p:cNvSpPr txBox="1"/>
              <p:nvPr/>
            </p:nvSpPr>
            <p:spPr>
              <a:xfrm>
                <a:off x="6240434" y="3348866"/>
                <a:ext cx="3873002" cy="66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A3EAAF13-50B4-595F-5C81-83526CD4D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434" y="3348866"/>
                <a:ext cx="3873002" cy="669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88EF613B-C3D6-E967-ADFD-2E5505644D37}"/>
                  </a:ext>
                </a:extLst>
              </p:cNvPr>
              <p:cNvSpPr txBox="1"/>
              <p:nvPr/>
            </p:nvSpPr>
            <p:spPr>
              <a:xfrm>
                <a:off x="6240434" y="5377599"/>
                <a:ext cx="3873002" cy="66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88EF613B-C3D6-E967-ADFD-2E5505644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434" y="5377599"/>
                <a:ext cx="3873002" cy="6690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90D9BDEC-95BE-7485-662E-F6873279160B}"/>
                  </a:ext>
                </a:extLst>
              </p:cNvPr>
              <p:cNvSpPr txBox="1"/>
              <p:nvPr/>
            </p:nvSpPr>
            <p:spPr>
              <a:xfrm>
                <a:off x="8448674" y="6198567"/>
                <a:ext cx="2828925" cy="4247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𝑓𝑎𝑖𝑙</m:t>
                          </m:r>
                        </m:sub>
                      </m:sSub>
                    </m:oMath>
                  </m:oMathPara>
                </a14:m>
                <a:endParaRPr lang="en-ZA" sz="2000" dirty="0"/>
              </a:p>
            </p:txBody>
          </p:sp>
        </mc:Choice>
        <mc:Fallback xmlns=""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90D9BDEC-95BE-7485-662E-F68732791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674" y="6198567"/>
                <a:ext cx="2828925" cy="424732"/>
              </a:xfrm>
              <a:prstGeom prst="rect">
                <a:avLst/>
              </a:prstGeom>
              <a:blipFill>
                <a:blip r:embed="rId6"/>
                <a:stretch>
                  <a:fillRect b="-84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628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20" grpId="0" animBg="1"/>
      <p:bldP spid="21" grpId="0" animBg="1"/>
      <p:bldP spid="22" grpId="0" animBg="1"/>
      <p:bldP spid="23" grpId="0" animBg="1"/>
      <p:bldP spid="28" grpId="0" animBg="1"/>
      <p:bldP spid="31" grpId="0" animBg="1"/>
      <p:bldP spid="34" grpId="0" animBg="1"/>
      <p:bldP spid="37" grpId="0" animBg="1"/>
      <p:bldP spid="38" grpId="0" animBg="1"/>
      <p:bldP spid="39" grpId="0" animBg="1"/>
      <p:bldP spid="222" grpId="0" animBg="1"/>
      <p:bldP spid="225" grpId="0"/>
      <p:bldP spid="226" grpId="0"/>
      <p:bldP spid="227" grpId="0"/>
      <p:bldP spid="2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A772A-CDEA-B2AC-D2A0-DA7B93CDF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6BB0D-0AE8-3123-4508-4A8534C2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Digital twin approach (we can do better)</a:t>
            </a:r>
            <a:endParaRPr lang="en-ZA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0B722-F690-835E-2B1E-66DD173E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15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E6901D2-566E-3E82-5842-C38EAD0A541C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C38001D-C07A-D5DF-A5BD-D1A7971C4957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C589153-DE3B-AD33-DD21-AC41883FE309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A96C98-7351-51F6-BCA2-3AC26565E9DC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DEABFED3-938C-E888-C690-DB3F8E709431}"/>
              </a:ext>
            </a:extLst>
          </p:cNvPr>
          <p:cNvSpPr/>
          <p:nvPr/>
        </p:nvSpPr>
        <p:spPr>
          <a:xfrm>
            <a:off x="1014885" y="2120202"/>
            <a:ext cx="4941922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181453-3659-5A4C-C1B6-32349807BD53}"/>
              </a:ext>
            </a:extLst>
          </p:cNvPr>
          <p:cNvSpPr txBox="1"/>
          <p:nvPr/>
        </p:nvSpPr>
        <p:spPr>
          <a:xfrm>
            <a:off x="2021588" y="1627740"/>
            <a:ext cx="2797913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Multi-physics, multi-scale wear model</a:t>
            </a:r>
            <a:endParaRPr lang="en-ZA" sz="20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F41B5F-C4B7-A1C0-F8D4-70D4C11ADEAC}"/>
              </a:ext>
            </a:extLst>
          </p:cNvPr>
          <p:cNvSpPr/>
          <p:nvPr/>
        </p:nvSpPr>
        <p:spPr>
          <a:xfrm>
            <a:off x="911052" y="2011264"/>
            <a:ext cx="217714" cy="21771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7D3E9C4-4609-69F2-600D-B6CE9E470A82}"/>
                  </a:ext>
                </a:extLst>
              </p:cNvPr>
              <p:cNvSpPr txBox="1"/>
              <p:nvPr/>
            </p:nvSpPr>
            <p:spPr>
              <a:xfrm>
                <a:off x="4433766" y="1587445"/>
                <a:ext cx="3873002" cy="861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7D3E9C4-4609-69F2-600D-B6CE9E470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66" y="1587445"/>
                <a:ext cx="3873002" cy="86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FA66D21-9F7D-0684-F59A-4D16144EE9E6}"/>
                  </a:ext>
                </a:extLst>
              </p:cNvPr>
              <p:cNvSpPr txBox="1"/>
              <p:nvPr/>
            </p:nvSpPr>
            <p:spPr>
              <a:xfrm>
                <a:off x="6373337" y="3094191"/>
                <a:ext cx="3786903" cy="156966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We can go one step further: We can calibrate our belief of V given sensor data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2400" dirty="0"/>
                  <a:t>!</a:t>
                </a:r>
                <a:endParaRPr lang="en-ZA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FA66D21-9F7D-0684-F59A-4D16144EE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337" y="3094191"/>
                <a:ext cx="3786903" cy="1569660"/>
              </a:xfrm>
              <a:prstGeom prst="rect">
                <a:avLst/>
              </a:prstGeom>
              <a:blipFill>
                <a:blip r:embed="rId4"/>
                <a:stretch>
                  <a:fillRect l="-1754" t="-2290" r="-4466" b="-6489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Free-form: Shape 37">
            <a:extLst>
              <a:ext uri="{FF2B5EF4-FFF2-40B4-BE49-F238E27FC236}">
                <a16:creationId xmlns:a16="http://schemas.microsoft.com/office/drawing/2014/main" id="{9D95CD47-0933-65BD-BB51-615CC4F9DE79}"/>
              </a:ext>
            </a:extLst>
          </p:cNvPr>
          <p:cNvSpPr/>
          <p:nvPr/>
        </p:nvSpPr>
        <p:spPr>
          <a:xfrm>
            <a:off x="1051560" y="2156460"/>
            <a:ext cx="4594860" cy="3055620"/>
          </a:xfrm>
          <a:custGeom>
            <a:avLst/>
            <a:gdLst>
              <a:gd name="csX0" fmla="*/ 0 w 4594860"/>
              <a:gd name="csY0" fmla="*/ 0 h 3055620"/>
              <a:gd name="csX1" fmla="*/ 91440 w 4594860"/>
              <a:gd name="csY1" fmla="*/ 15240 h 3055620"/>
              <a:gd name="csX2" fmla="*/ 152400 w 4594860"/>
              <a:gd name="csY2" fmla="*/ 22860 h 3055620"/>
              <a:gd name="csX3" fmla="*/ 220980 w 4594860"/>
              <a:gd name="csY3" fmla="*/ 53340 h 3055620"/>
              <a:gd name="csX4" fmla="*/ 266700 w 4594860"/>
              <a:gd name="csY4" fmla="*/ 68580 h 3055620"/>
              <a:gd name="csX5" fmla="*/ 289560 w 4594860"/>
              <a:gd name="csY5" fmla="*/ 83820 h 3055620"/>
              <a:gd name="csX6" fmla="*/ 320040 w 4594860"/>
              <a:gd name="csY6" fmla="*/ 91440 h 3055620"/>
              <a:gd name="csX7" fmla="*/ 342900 w 4594860"/>
              <a:gd name="csY7" fmla="*/ 99060 h 3055620"/>
              <a:gd name="csX8" fmla="*/ 457200 w 4594860"/>
              <a:gd name="csY8" fmla="*/ 121920 h 3055620"/>
              <a:gd name="csX9" fmla="*/ 510540 w 4594860"/>
              <a:gd name="csY9" fmla="*/ 182880 h 3055620"/>
              <a:gd name="csX10" fmla="*/ 548640 w 4594860"/>
              <a:gd name="csY10" fmla="*/ 266700 h 3055620"/>
              <a:gd name="csX11" fmla="*/ 647700 w 4594860"/>
              <a:gd name="csY11" fmla="*/ 373380 h 3055620"/>
              <a:gd name="csX12" fmla="*/ 731520 w 4594860"/>
              <a:gd name="csY12" fmla="*/ 411480 h 3055620"/>
              <a:gd name="csX13" fmla="*/ 822960 w 4594860"/>
              <a:gd name="csY13" fmla="*/ 495300 h 3055620"/>
              <a:gd name="csX14" fmla="*/ 883920 w 4594860"/>
              <a:gd name="csY14" fmla="*/ 533400 h 3055620"/>
              <a:gd name="csX15" fmla="*/ 1158240 w 4594860"/>
              <a:gd name="csY15" fmla="*/ 541020 h 3055620"/>
              <a:gd name="csX16" fmla="*/ 1295400 w 4594860"/>
              <a:gd name="csY16" fmla="*/ 571500 h 3055620"/>
              <a:gd name="csX17" fmla="*/ 1371600 w 4594860"/>
              <a:gd name="csY17" fmla="*/ 579120 h 3055620"/>
              <a:gd name="csX18" fmla="*/ 1524000 w 4594860"/>
              <a:gd name="csY18" fmla="*/ 601980 h 3055620"/>
              <a:gd name="csX19" fmla="*/ 1592580 w 4594860"/>
              <a:gd name="csY19" fmla="*/ 640080 h 3055620"/>
              <a:gd name="csX20" fmla="*/ 1668780 w 4594860"/>
              <a:gd name="csY20" fmla="*/ 701040 h 3055620"/>
              <a:gd name="csX21" fmla="*/ 1684020 w 4594860"/>
              <a:gd name="csY21" fmla="*/ 723900 h 3055620"/>
              <a:gd name="csX22" fmla="*/ 1706880 w 4594860"/>
              <a:gd name="csY22" fmla="*/ 739140 h 3055620"/>
              <a:gd name="csX23" fmla="*/ 1783080 w 4594860"/>
              <a:gd name="csY23" fmla="*/ 815340 h 3055620"/>
              <a:gd name="csX24" fmla="*/ 1882140 w 4594860"/>
              <a:gd name="csY24" fmla="*/ 876300 h 3055620"/>
              <a:gd name="csX25" fmla="*/ 2080260 w 4594860"/>
              <a:gd name="csY25" fmla="*/ 883920 h 3055620"/>
              <a:gd name="csX26" fmla="*/ 2225040 w 4594860"/>
              <a:gd name="csY26" fmla="*/ 922020 h 3055620"/>
              <a:gd name="csX27" fmla="*/ 2286000 w 4594860"/>
              <a:gd name="csY27" fmla="*/ 929640 h 3055620"/>
              <a:gd name="csX28" fmla="*/ 2346960 w 4594860"/>
              <a:gd name="csY28" fmla="*/ 952500 h 3055620"/>
              <a:gd name="csX29" fmla="*/ 2438400 w 4594860"/>
              <a:gd name="csY29" fmla="*/ 967740 h 3055620"/>
              <a:gd name="csX30" fmla="*/ 2476500 w 4594860"/>
              <a:gd name="csY30" fmla="*/ 975360 h 3055620"/>
              <a:gd name="csX31" fmla="*/ 2583180 w 4594860"/>
              <a:gd name="csY31" fmla="*/ 1074420 h 3055620"/>
              <a:gd name="csX32" fmla="*/ 2613660 w 4594860"/>
              <a:gd name="csY32" fmla="*/ 1120140 h 3055620"/>
              <a:gd name="csX33" fmla="*/ 2667000 w 4594860"/>
              <a:gd name="csY33" fmla="*/ 1181100 h 3055620"/>
              <a:gd name="csX34" fmla="*/ 2712720 w 4594860"/>
              <a:gd name="csY34" fmla="*/ 1249680 h 3055620"/>
              <a:gd name="csX35" fmla="*/ 2727960 w 4594860"/>
              <a:gd name="csY35" fmla="*/ 1272540 h 3055620"/>
              <a:gd name="csX36" fmla="*/ 2758440 w 4594860"/>
              <a:gd name="csY36" fmla="*/ 1310640 h 3055620"/>
              <a:gd name="csX37" fmla="*/ 2781300 w 4594860"/>
              <a:gd name="csY37" fmla="*/ 1333500 h 3055620"/>
              <a:gd name="csX38" fmla="*/ 2827020 w 4594860"/>
              <a:gd name="csY38" fmla="*/ 1402080 h 3055620"/>
              <a:gd name="csX39" fmla="*/ 2926080 w 4594860"/>
              <a:gd name="csY39" fmla="*/ 1478280 h 3055620"/>
              <a:gd name="csX40" fmla="*/ 2971800 w 4594860"/>
              <a:gd name="csY40" fmla="*/ 1524000 h 3055620"/>
              <a:gd name="csX41" fmla="*/ 3032760 w 4594860"/>
              <a:gd name="csY41" fmla="*/ 1554480 h 3055620"/>
              <a:gd name="csX42" fmla="*/ 3192780 w 4594860"/>
              <a:gd name="csY42" fmla="*/ 1668780 h 3055620"/>
              <a:gd name="csX43" fmla="*/ 3261360 w 4594860"/>
              <a:gd name="csY43" fmla="*/ 1714500 h 3055620"/>
              <a:gd name="csX44" fmla="*/ 3291840 w 4594860"/>
              <a:gd name="csY44" fmla="*/ 1729740 h 3055620"/>
              <a:gd name="csX45" fmla="*/ 3375660 w 4594860"/>
              <a:gd name="csY45" fmla="*/ 1767840 h 3055620"/>
              <a:gd name="csX46" fmla="*/ 3703320 w 4594860"/>
              <a:gd name="csY46" fmla="*/ 1783080 h 3055620"/>
              <a:gd name="csX47" fmla="*/ 3779520 w 4594860"/>
              <a:gd name="csY47" fmla="*/ 1813560 h 3055620"/>
              <a:gd name="csX48" fmla="*/ 3848100 w 4594860"/>
              <a:gd name="csY48" fmla="*/ 1874520 h 3055620"/>
              <a:gd name="csX49" fmla="*/ 3916680 w 4594860"/>
              <a:gd name="csY49" fmla="*/ 1958340 h 3055620"/>
              <a:gd name="csX50" fmla="*/ 4084320 w 4594860"/>
              <a:gd name="csY50" fmla="*/ 2065020 h 3055620"/>
              <a:gd name="csX51" fmla="*/ 4183380 w 4594860"/>
              <a:gd name="csY51" fmla="*/ 2118360 h 3055620"/>
              <a:gd name="csX52" fmla="*/ 4267200 w 4594860"/>
              <a:gd name="csY52" fmla="*/ 2209800 h 3055620"/>
              <a:gd name="csX53" fmla="*/ 4290060 w 4594860"/>
              <a:gd name="csY53" fmla="*/ 2247900 h 3055620"/>
              <a:gd name="csX54" fmla="*/ 4335780 w 4594860"/>
              <a:gd name="csY54" fmla="*/ 2286000 h 3055620"/>
              <a:gd name="csX55" fmla="*/ 4366260 w 4594860"/>
              <a:gd name="csY55" fmla="*/ 2346960 h 3055620"/>
              <a:gd name="csX56" fmla="*/ 4381500 w 4594860"/>
              <a:gd name="csY56" fmla="*/ 2385060 h 3055620"/>
              <a:gd name="csX57" fmla="*/ 4411980 w 4594860"/>
              <a:gd name="csY57" fmla="*/ 2430780 h 3055620"/>
              <a:gd name="csX58" fmla="*/ 4450080 w 4594860"/>
              <a:gd name="csY58" fmla="*/ 2506980 h 3055620"/>
              <a:gd name="csX59" fmla="*/ 4465320 w 4594860"/>
              <a:gd name="csY59" fmla="*/ 2613660 h 3055620"/>
              <a:gd name="csX60" fmla="*/ 4472940 w 4594860"/>
              <a:gd name="csY60" fmla="*/ 2636520 h 3055620"/>
              <a:gd name="csX61" fmla="*/ 4495800 w 4594860"/>
              <a:gd name="csY61" fmla="*/ 2674620 h 3055620"/>
              <a:gd name="csX62" fmla="*/ 4503420 w 4594860"/>
              <a:gd name="csY62" fmla="*/ 2705100 h 3055620"/>
              <a:gd name="csX63" fmla="*/ 4549140 w 4594860"/>
              <a:gd name="csY63" fmla="*/ 2811780 h 3055620"/>
              <a:gd name="csX64" fmla="*/ 4556760 w 4594860"/>
              <a:gd name="csY64" fmla="*/ 2834640 h 3055620"/>
              <a:gd name="csX65" fmla="*/ 4579620 w 4594860"/>
              <a:gd name="csY65" fmla="*/ 3002280 h 3055620"/>
              <a:gd name="csX66" fmla="*/ 4594860 w 4594860"/>
              <a:gd name="csY66" fmla="*/ 3055620 h 3055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</a:cxnLst>
            <a:rect l="l" t="t" r="r" b="b"/>
            <a:pathLst>
              <a:path w="4594860" h="3055620">
                <a:moveTo>
                  <a:pt x="0" y="0"/>
                </a:moveTo>
                <a:lnTo>
                  <a:pt x="91440" y="15240"/>
                </a:lnTo>
                <a:cubicBezTo>
                  <a:pt x="111692" y="18278"/>
                  <a:pt x="132754" y="17082"/>
                  <a:pt x="152400" y="22860"/>
                </a:cubicBezTo>
                <a:cubicBezTo>
                  <a:pt x="176400" y="29919"/>
                  <a:pt x="197753" y="44049"/>
                  <a:pt x="220980" y="53340"/>
                </a:cubicBezTo>
                <a:cubicBezTo>
                  <a:pt x="235895" y="59306"/>
                  <a:pt x="252020" y="62056"/>
                  <a:pt x="266700" y="68580"/>
                </a:cubicBezTo>
                <a:cubicBezTo>
                  <a:pt x="275069" y="72299"/>
                  <a:pt x="281142" y="80212"/>
                  <a:pt x="289560" y="83820"/>
                </a:cubicBezTo>
                <a:cubicBezTo>
                  <a:pt x="299186" y="87945"/>
                  <a:pt x="309970" y="88563"/>
                  <a:pt x="320040" y="91440"/>
                </a:cubicBezTo>
                <a:cubicBezTo>
                  <a:pt x="327763" y="93647"/>
                  <a:pt x="335059" y="97318"/>
                  <a:pt x="342900" y="99060"/>
                </a:cubicBezTo>
                <a:cubicBezTo>
                  <a:pt x="380829" y="107489"/>
                  <a:pt x="419100" y="114300"/>
                  <a:pt x="457200" y="121920"/>
                </a:cubicBezTo>
                <a:cubicBezTo>
                  <a:pt x="476150" y="140870"/>
                  <a:pt x="496586" y="159623"/>
                  <a:pt x="510540" y="182880"/>
                </a:cubicBezTo>
                <a:cubicBezTo>
                  <a:pt x="557023" y="260352"/>
                  <a:pt x="488627" y="179408"/>
                  <a:pt x="548640" y="266700"/>
                </a:cubicBezTo>
                <a:cubicBezTo>
                  <a:pt x="576580" y="307340"/>
                  <a:pt x="605790" y="346710"/>
                  <a:pt x="647700" y="373380"/>
                </a:cubicBezTo>
                <a:cubicBezTo>
                  <a:pt x="672219" y="388983"/>
                  <a:pt x="704441" y="400648"/>
                  <a:pt x="731520" y="411480"/>
                </a:cubicBezTo>
                <a:cubicBezTo>
                  <a:pt x="761995" y="441955"/>
                  <a:pt x="787073" y="468385"/>
                  <a:pt x="822960" y="495300"/>
                </a:cubicBezTo>
                <a:cubicBezTo>
                  <a:pt x="842130" y="509677"/>
                  <a:pt x="860177" y="530162"/>
                  <a:pt x="883920" y="533400"/>
                </a:cubicBezTo>
                <a:cubicBezTo>
                  <a:pt x="974556" y="545760"/>
                  <a:pt x="1066800" y="538480"/>
                  <a:pt x="1158240" y="541020"/>
                </a:cubicBezTo>
                <a:cubicBezTo>
                  <a:pt x="1220769" y="558885"/>
                  <a:pt x="1221209" y="560901"/>
                  <a:pt x="1295400" y="571500"/>
                </a:cubicBezTo>
                <a:cubicBezTo>
                  <a:pt x="1320670" y="575110"/>
                  <a:pt x="1346356" y="575333"/>
                  <a:pt x="1371600" y="579120"/>
                </a:cubicBezTo>
                <a:cubicBezTo>
                  <a:pt x="1574062" y="609489"/>
                  <a:pt x="1322265" y="581807"/>
                  <a:pt x="1524000" y="601980"/>
                </a:cubicBezTo>
                <a:cubicBezTo>
                  <a:pt x="1559640" y="613860"/>
                  <a:pt x="1550657" y="608638"/>
                  <a:pt x="1592580" y="640080"/>
                </a:cubicBezTo>
                <a:cubicBezTo>
                  <a:pt x="1618602" y="659597"/>
                  <a:pt x="1650737" y="673975"/>
                  <a:pt x="1668780" y="701040"/>
                </a:cubicBezTo>
                <a:cubicBezTo>
                  <a:pt x="1673860" y="708660"/>
                  <a:pt x="1677544" y="717424"/>
                  <a:pt x="1684020" y="723900"/>
                </a:cubicBezTo>
                <a:cubicBezTo>
                  <a:pt x="1690496" y="730376"/>
                  <a:pt x="1700404" y="732664"/>
                  <a:pt x="1706880" y="739140"/>
                </a:cubicBezTo>
                <a:cubicBezTo>
                  <a:pt x="1758352" y="790612"/>
                  <a:pt x="1727062" y="777995"/>
                  <a:pt x="1783080" y="815340"/>
                </a:cubicBezTo>
                <a:cubicBezTo>
                  <a:pt x="1815340" y="836847"/>
                  <a:pt x="1843397" y="874810"/>
                  <a:pt x="1882140" y="876300"/>
                </a:cubicBezTo>
                <a:lnTo>
                  <a:pt x="2080260" y="883920"/>
                </a:lnTo>
                <a:cubicBezTo>
                  <a:pt x="2139270" y="901623"/>
                  <a:pt x="2165561" y="911524"/>
                  <a:pt x="2225040" y="922020"/>
                </a:cubicBezTo>
                <a:cubicBezTo>
                  <a:pt x="2245207" y="925579"/>
                  <a:pt x="2265680" y="927100"/>
                  <a:pt x="2286000" y="929640"/>
                </a:cubicBezTo>
                <a:cubicBezTo>
                  <a:pt x="2306320" y="937260"/>
                  <a:pt x="2325906" y="947237"/>
                  <a:pt x="2346960" y="952500"/>
                </a:cubicBezTo>
                <a:cubicBezTo>
                  <a:pt x="2376938" y="959994"/>
                  <a:pt x="2407970" y="962370"/>
                  <a:pt x="2438400" y="967740"/>
                </a:cubicBezTo>
                <a:cubicBezTo>
                  <a:pt x="2451154" y="969991"/>
                  <a:pt x="2463800" y="972820"/>
                  <a:pt x="2476500" y="975360"/>
                </a:cubicBezTo>
                <a:cubicBezTo>
                  <a:pt x="2526257" y="1008532"/>
                  <a:pt x="2518683" y="1001323"/>
                  <a:pt x="2583180" y="1074420"/>
                </a:cubicBezTo>
                <a:cubicBezTo>
                  <a:pt x="2595298" y="1088154"/>
                  <a:pt x="2602344" y="1105738"/>
                  <a:pt x="2613660" y="1120140"/>
                </a:cubicBezTo>
                <a:cubicBezTo>
                  <a:pt x="2630342" y="1141371"/>
                  <a:pt x="2650599" y="1159652"/>
                  <a:pt x="2667000" y="1181100"/>
                </a:cubicBezTo>
                <a:cubicBezTo>
                  <a:pt x="2683689" y="1202924"/>
                  <a:pt x="2697480" y="1226820"/>
                  <a:pt x="2712720" y="1249680"/>
                </a:cubicBezTo>
                <a:cubicBezTo>
                  <a:pt x="2717800" y="1257300"/>
                  <a:pt x="2722239" y="1265389"/>
                  <a:pt x="2727960" y="1272540"/>
                </a:cubicBezTo>
                <a:cubicBezTo>
                  <a:pt x="2738120" y="1285240"/>
                  <a:pt x="2747730" y="1298400"/>
                  <a:pt x="2758440" y="1310640"/>
                </a:cubicBezTo>
                <a:cubicBezTo>
                  <a:pt x="2765536" y="1318750"/>
                  <a:pt x="2774834" y="1324879"/>
                  <a:pt x="2781300" y="1333500"/>
                </a:cubicBezTo>
                <a:cubicBezTo>
                  <a:pt x="2825111" y="1391915"/>
                  <a:pt x="2782911" y="1351670"/>
                  <a:pt x="2827020" y="1402080"/>
                </a:cubicBezTo>
                <a:cubicBezTo>
                  <a:pt x="2872512" y="1454071"/>
                  <a:pt x="2853988" y="1420606"/>
                  <a:pt x="2926080" y="1478280"/>
                </a:cubicBezTo>
                <a:cubicBezTo>
                  <a:pt x="2942910" y="1491744"/>
                  <a:pt x="2954262" y="1511473"/>
                  <a:pt x="2971800" y="1524000"/>
                </a:cubicBezTo>
                <a:cubicBezTo>
                  <a:pt x="2990287" y="1537205"/>
                  <a:pt x="3013757" y="1542030"/>
                  <a:pt x="3032760" y="1554480"/>
                </a:cubicBezTo>
                <a:cubicBezTo>
                  <a:pt x="3087590" y="1590403"/>
                  <a:pt x="3139080" y="1631190"/>
                  <a:pt x="3192780" y="1668780"/>
                </a:cubicBezTo>
                <a:cubicBezTo>
                  <a:pt x="3215288" y="1684535"/>
                  <a:pt x="3236786" y="1702213"/>
                  <a:pt x="3261360" y="1714500"/>
                </a:cubicBezTo>
                <a:cubicBezTo>
                  <a:pt x="3271520" y="1719580"/>
                  <a:pt x="3281868" y="1724301"/>
                  <a:pt x="3291840" y="1729740"/>
                </a:cubicBezTo>
                <a:cubicBezTo>
                  <a:pt x="3319585" y="1744874"/>
                  <a:pt x="3343053" y="1765759"/>
                  <a:pt x="3375660" y="1767840"/>
                </a:cubicBezTo>
                <a:cubicBezTo>
                  <a:pt x="3484776" y="1774805"/>
                  <a:pt x="3594100" y="1778000"/>
                  <a:pt x="3703320" y="1783080"/>
                </a:cubicBezTo>
                <a:cubicBezTo>
                  <a:pt x="3732634" y="1792851"/>
                  <a:pt x="3753892" y="1797543"/>
                  <a:pt x="3779520" y="1813560"/>
                </a:cubicBezTo>
                <a:cubicBezTo>
                  <a:pt x="3804359" y="1829085"/>
                  <a:pt x="3829317" y="1853054"/>
                  <a:pt x="3848100" y="1874520"/>
                </a:cubicBezTo>
                <a:cubicBezTo>
                  <a:pt x="3871872" y="1901688"/>
                  <a:pt x="3886643" y="1938315"/>
                  <a:pt x="3916680" y="1958340"/>
                </a:cubicBezTo>
                <a:cubicBezTo>
                  <a:pt x="3952916" y="1982498"/>
                  <a:pt x="4041275" y="2043498"/>
                  <a:pt x="4084320" y="2065020"/>
                </a:cubicBezTo>
                <a:cubicBezTo>
                  <a:pt x="4095718" y="2070719"/>
                  <a:pt x="4166746" y="2104285"/>
                  <a:pt x="4183380" y="2118360"/>
                </a:cubicBezTo>
                <a:cubicBezTo>
                  <a:pt x="4213734" y="2144044"/>
                  <a:pt x="4244593" y="2175889"/>
                  <a:pt x="4267200" y="2209800"/>
                </a:cubicBezTo>
                <a:cubicBezTo>
                  <a:pt x="4275415" y="2222123"/>
                  <a:pt x="4280152" y="2236891"/>
                  <a:pt x="4290060" y="2247900"/>
                </a:cubicBezTo>
                <a:cubicBezTo>
                  <a:pt x="4303331" y="2262645"/>
                  <a:pt x="4320540" y="2273300"/>
                  <a:pt x="4335780" y="2286000"/>
                </a:cubicBezTo>
                <a:cubicBezTo>
                  <a:pt x="4345940" y="2306320"/>
                  <a:pt x="4357823" y="2325866"/>
                  <a:pt x="4366260" y="2346960"/>
                </a:cubicBezTo>
                <a:cubicBezTo>
                  <a:pt x="4371340" y="2359660"/>
                  <a:pt x="4374950" y="2373052"/>
                  <a:pt x="4381500" y="2385060"/>
                </a:cubicBezTo>
                <a:cubicBezTo>
                  <a:pt x="4390271" y="2401140"/>
                  <a:pt x="4403296" y="2414653"/>
                  <a:pt x="4411980" y="2430780"/>
                </a:cubicBezTo>
                <a:cubicBezTo>
                  <a:pt x="4473738" y="2545473"/>
                  <a:pt x="4407402" y="2442964"/>
                  <a:pt x="4450080" y="2506980"/>
                </a:cubicBezTo>
                <a:cubicBezTo>
                  <a:pt x="4455160" y="2542540"/>
                  <a:pt x="4459077" y="2578286"/>
                  <a:pt x="4465320" y="2613660"/>
                </a:cubicBezTo>
                <a:cubicBezTo>
                  <a:pt x="4466716" y="2621570"/>
                  <a:pt x="4469348" y="2629336"/>
                  <a:pt x="4472940" y="2636520"/>
                </a:cubicBezTo>
                <a:cubicBezTo>
                  <a:pt x="4479564" y="2649767"/>
                  <a:pt x="4488180" y="2661920"/>
                  <a:pt x="4495800" y="2674620"/>
                </a:cubicBezTo>
                <a:cubicBezTo>
                  <a:pt x="4498340" y="2684780"/>
                  <a:pt x="4499624" y="2695339"/>
                  <a:pt x="4503420" y="2705100"/>
                </a:cubicBezTo>
                <a:cubicBezTo>
                  <a:pt x="4517442" y="2741158"/>
                  <a:pt x="4536906" y="2775077"/>
                  <a:pt x="4549140" y="2811780"/>
                </a:cubicBezTo>
                <a:cubicBezTo>
                  <a:pt x="4551680" y="2819400"/>
                  <a:pt x="4555018" y="2826799"/>
                  <a:pt x="4556760" y="2834640"/>
                </a:cubicBezTo>
                <a:cubicBezTo>
                  <a:pt x="4565090" y="2872125"/>
                  <a:pt x="4578430" y="2993950"/>
                  <a:pt x="4579620" y="3002280"/>
                </a:cubicBezTo>
                <a:cubicBezTo>
                  <a:pt x="4584860" y="3038962"/>
                  <a:pt x="4582980" y="3031860"/>
                  <a:pt x="4594860" y="3055620"/>
                </a:cubicBezTo>
              </a:path>
            </a:pathLst>
          </a:cu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E2B663F-94E3-69DA-902F-BCDDF06E91DD}"/>
              </a:ext>
            </a:extLst>
          </p:cNvPr>
          <p:cNvCxnSpPr/>
          <p:nvPr/>
        </p:nvCxnSpPr>
        <p:spPr>
          <a:xfrm>
            <a:off x="304500" y="6419012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43481EE-5B0D-BA76-C51C-E6A10FBE319E}"/>
              </a:ext>
            </a:extLst>
          </p:cNvPr>
          <p:cNvCxnSpPr/>
          <p:nvPr/>
        </p:nvCxnSpPr>
        <p:spPr>
          <a:xfrm>
            <a:off x="304500" y="6057271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BE42D20-A0B5-B9E4-5886-E31FCDCBA6DF}"/>
              </a:ext>
            </a:extLst>
          </p:cNvPr>
          <p:cNvSpPr txBox="1"/>
          <p:nvPr/>
        </p:nvSpPr>
        <p:spPr>
          <a:xfrm>
            <a:off x="625660" y="5848714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960FFF-908D-ABF3-CE9A-81C3D8160F27}"/>
              </a:ext>
            </a:extLst>
          </p:cNvPr>
          <p:cNvSpPr txBox="1"/>
          <p:nvPr/>
        </p:nvSpPr>
        <p:spPr>
          <a:xfrm>
            <a:off x="625661" y="6192200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B8B067E-D876-415B-26F0-58B0928DDBFD}"/>
                  </a:ext>
                </a:extLst>
              </p:cNvPr>
              <p:cNvSpPr txBox="1"/>
              <p:nvPr/>
            </p:nvSpPr>
            <p:spPr>
              <a:xfrm>
                <a:off x="8610600" y="1782730"/>
                <a:ext cx="3359492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B8B067E-D876-415B-26F0-58B0928DD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1782730"/>
                <a:ext cx="335949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Arrow: Right 52">
            <a:extLst>
              <a:ext uri="{FF2B5EF4-FFF2-40B4-BE49-F238E27FC236}">
                <a16:creationId xmlns:a16="http://schemas.microsoft.com/office/drawing/2014/main" id="{E230D2B9-E3CD-7479-4199-E4DB6406E6B5}"/>
              </a:ext>
            </a:extLst>
          </p:cNvPr>
          <p:cNvSpPr/>
          <p:nvPr/>
        </p:nvSpPr>
        <p:spPr>
          <a:xfrm>
            <a:off x="7886700" y="1895475"/>
            <a:ext cx="619125" cy="39283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BF2E680-DCEC-9A8E-4CBA-9EDB0D8F307D}"/>
                  </a:ext>
                </a:extLst>
              </p:cNvPr>
              <p:cNvSpPr txBox="1"/>
              <p:nvPr/>
            </p:nvSpPr>
            <p:spPr>
              <a:xfrm>
                <a:off x="8652026" y="1782248"/>
                <a:ext cx="2660348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BF2E680-DCEC-9A8E-4CBA-9EDB0D8F3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026" y="1782248"/>
                <a:ext cx="266034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20">
            <a:extLst>
              <a:ext uri="{FF2B5EF4-FFF2-40B4-BE49-F238E27FC236}">
                <a16:creationId xmlns:a16="http://schemas.microsoft.com/office/drawing/2014/main" id="{7815E17A-EFB8-D5A6-2F94-DC373686B977}"/>
              </a:ext>
            </a:extLst>
          </p:cNvPr>
          <p:cNvSpPr/>
          <p:nvPr/>
        </p:nvSpPr>
        <p:spPr>
          <a:xfrm>
            <a:off x="1539351" y="2413584"/>
            <a:ext cx="217714" cy="21771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28E2756-97DF-1AF0-81AD-5E2413348620}"/>
              </a:ext>
            </a:extLst>
          </p:cNvPr>
          <p:cNvCxnSpPr/>
          <p:nvPr/>
        </p:nvCxnSpPr>
        <p:spPr>
          <a:xfrm flipV="1">
            <a:off x="1648208" y="2288306"/>
            <a:ext cx="0" cy="19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E6648A13-0E1D-E0B1-A4B6-699CEF3C0705}"/>
              </a:ext>
            </a:extLst>
          </p:cNvPr>
          <p:cNvSpPr/>
          <p:nvPr/>
        </p:nvSpPr>
        <p:spPr>
          <a:xfrm>
            <a:off x="2270871" y="2692120"/>
            <a:ext cx="217714" cy="2177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BCD860E-C6AC-8F7A-DDA3-F6B23C85E665}"/>
              </a:ext>
            </a:extLst>
          </p:cNvPr>
          <p:cNvCxnSpPr/>
          <p:nvPr/>
        </p:nvCxnSpPr>
        <p:spPr>
          <a:xfrm flipV="1">
            <a:off x="2379728" y="2597840"/>
            <a:ext cx="0" cy="19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B90897F7-7C4B-1C05-2283-C18309E464B0}"/>
              </a:ext>
            </a:extLst>
          </p:cNvPr>
          <p:cNvSpPr/>
          <p:nvPr/>
        </p:nvSpPr>
        <p:spPr>
          <a:xfrm>
            <a:off x="3029135" y="2867356"/>
            <a:ext cx="217714" cy="2177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468C84F-D961-095F-0D45-83331DFB1429}"/>
              </a:ext>
            </a:extLst>
          </p:cNvPr>
          <p:cNvCxnSpPr>
            <a:cxnSpLocks/>
          </p:cNvCxnSpPr>
          <p:nvPr/>
        </p:nvCxnSpPr>
        <p:spPr>
          <a:xfrm flipH="1">
            <a:off x="3137992" y="2986261"/>
            <a:ext cx="750" cy="2177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D516231-23A9-291F-9668-B1CE59BF3F37}"/>
              </a:ext>
            </a:extLst>
          </p:cNvPr>
          <p:cNvSpPr/>
          <p:nvPr/>
        </p:nvSpPr>
        <p:spPr>
          <a:xfrm>
            <a:off x="4069191" y="3723076"/>
            <a:ext cx="217714" cy="21771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886B848-C2F7-D742-F95E-D04A8AAE54D0}"/>
              </a:ext>
            </a:extLst>
          </p:cNvPr>
          <p:cNvCxnSpPr/>
          <p:nvPr/>
        </p:nvCxnSpPr>
        <p:spPr>
          <a:xfrm flipV="1">
            <a:off x="4178048" y="3613736"/>
            <a:ext cx="0" cy="19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13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3.75E-6 -0.030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0069 L -2.29167E-6 -0.0298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-1.66667E-6 0.0289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1.875E-6 -0.0377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2" grpId="0" animBg="1"/>
      <p:bldP spid="53" grpId="0" animBg="1"/>
      <p:bldP spid="54" grpId="0" animBg="1"/>
      <p:bldP spid="54" grpId="1" animBg="1"/>
      <p:bldP spid="21" grpId="0" animBg="1"/>
      <p:bldP spid="22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66CC2-89CE-F986-D0D3-C09B4596B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83A7-38A2-2DE2-1FEF-2F9032D66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Digital twin approach (we can do better)</a:t>
            </a:r>
            <a:endParaRPr lang="en-ZA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21699-2154-8DEE-EC12-C1C59C9C7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16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A984F3F-77BF-F2CB-1464-56848D2E3741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5482983-915F-A9DE-1497-9251931B8ABC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A0940AB-F87C-D6C2-BD8C-2F230753DD73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64F9F9-5CC1-921B-3482-0717B85A2697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0761D573-087A-E25C-6D1A-46AB2CA881DA}"/>
              </a:ext>
            </a:extLst>
          </p:cNvPr>
          <p:cNvSpPr/>
          <p:nvPr/>
        </p:nvSpPr>
        <p:spPr>
          <a:xfrm>
            <a:off x="1014885" y="2120202"/>
            <a:ext cx="4941922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FA1E41-CE9B-04C8-60EB-E8D8A3A6E69E}"/>
              </a:ext>
            </a:extLst>
          </p:cNvPr>
          <p:cNvSpPr txBox="1"/>
          <p:nvPr/>
        </p:nvSpPr>
        <p:spPr>
          <a:xfrm>
            <a:off x="2021588" y="1627740"/>
            <a:ext cx="2797913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Multi-physics, multi-scale wear model</a:t>
            </a:r>
            <a:endParaRPr lang="en-ZA" sz="20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98A657-746E-B122-AD8E-7B904A3F17FE}"/>
              </a:ext>
            </a:extLst>
          </p:cNvPr>
          <p:cNvSpPr/>
          <p:nvPr/>
        </p:nvSpPr>
        <p:spPr>
          <a:xfrm>
            <a:off x="911052" y="2011264"/>
            <a:ext cx="217714" cy="21771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E51EE7D-ECE7-EB87-F246-83E33D3D9F2B}"/>
              </a:ext>
            </a:extLst>
          </p:cNvPr>
          <p:cNvSpPr/>
          <p:nvPr/>
        </p:nvSpPr>
        <p:spPr>
          <a:xfrm>
            <a:off x="1540073" y="2200132"/>
            <a:ext cx="217714" cy="21771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5BE2C4-47AF-7498-DD69-5DA2DAA5D4CE}"/>
              </a:ext>
            </a:extLst>
          </p:cNvPr>
          <p:cNvSpPr/>
          <p:nvPr/>
        </p:nvSpPr>
        <p:spPr>
          <a:xfrm>
            <a:off x="2277739" y="2578246"/>
            <a:ext cx="217714" cy="2177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A31FDB7-36A1-179D-1181-66D8BA2C06DE}"/>
              </a:ext>
            </a:extLst>
          </p:cNvPr>
          <p:cNvSpPr/>
          <p:nvPr/>
        </p:nvSpPr>
        <p:spPr>
          <a:xfrm>
            <a:off x="3029135" y="3024361"/>
            <a:ext cx="217714" cy="2177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2F92D00-3522-EDB4-C102-115A304FA8D9}"/>
              </a:ext>
            </a:extLst>
          </p:cNvPr>
          <p:cNvSpPr/>
          <p:nvPr/>
        </p:nvSpPr>
        <p:spPr>
          <a:xfrm>
            <a:off x="4066094" y="3510902"/>
            <a:ext cx="217714" cy="21771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FBDFA86-55E7-CCF1-DC24-E1B5914F3D15}"/>
                  </a:ext>
                </a:extLst>
              </p:cNvPr>
              <p:cNvSpPr txBox="1"/>
              <p:nvPr/>
            </p:nvSpPr>
            <p:spPr>
              <a:xfrm>
                <a:off x="6373337" y="3094191"/>
                <a:ext cx="3786903" cy="156966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We can go one step further: We can calibrate our belief of V given sensor data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2400" dirty="0"/>
                  <a:t>!</a:t>
                </a:r>
                <a:endParaRPr lang="en-ZA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FBDFA86-55E7-CCF1-DC24-E1B5914F3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337" y="3094191"/>
                <a:ext cx="3786903" cy="1569660"/>
              </a:xfrm>
              <a:prstGeom prst="rect">
                <a:avLst/>
              </a:prstGeom>
              <a:blipFill>
                <a:blip r:embed="rId3"/>
                <a:stretch>
                  <a:fillRect l="-1754" t="-2290" r="-4466" b="-6489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Free-form: Shape 37">
            <a:extLst>
              <a:ext uri="{FF2B5EF4-FFF2-40B4-BE49-F238E27FC236}">
                <a16:creationId xmlns:a16="http://schemas.microsoft.com/office/drawing/2014/main" id="{1A884072-176E-B7BE-249A-E4DE23FB887B}"/>
              </a:ext>
            </a:extLst>
          </p:cNvPr>
          <p:cNvSpPr/>
          <p:nvPr/>
        </p:nvSpPr>
        <p:spPr>
          <a:xfrm>
            <a:off x="1051560" y="2156460"/>
            <a:ext cx="4594860" cy="3055620"/>
          </a:xfrm>
          <a:custGeom>
            <a:avLst/>
            <a:gdLst>
              <a:gd name="csX0" fmla="*/ 0 w 4594860"/>
              <a:gd name="csY0" fmla="*/ 0 h 3055620"/>
              <a:gd name="csX1" fmla="*/ 91440 w 4594860"/>
              <a:gd name="csY1" fmla="*/ 15240 h 3055620"/>
              <a:gd name="csX2" fmla="*/ 152400 w 4594860"/>
              <a:gd name="csY2" fmla="*/ 22860 h 3055620"/>
              <a:gd name="csX3" fmla="*/ 220980 w 4594860"/>
              <a:gd name="csY3" fmla="*/ 53340 h 3055620"/>
              <a:gd name="csX4" fmla="*/ 266700 w 4594860"/>
              <a:gd name="csY4" fmla="*/ 68580 h 3055620"/>
              <a:gd name="csX5" fmla="*/ 289560 w 4594860"/>
              <a:gd name="csY5" fmla="*/ 83820 h 3055620"/>
              <a:gd name="csX6" fmla="*/ 320040 w 4594860"/>
              <a:gd name="csY6" fmla="*/ 91440 h 3055620"/>
              <a:gd name="csX7" fmla="*/ 342900 w 4594860"/>
              <a:gd name="csY7" fmla="*/ 99060 h 3055620"/>
              <a:gd name="csX8" fmla="*/ 457200 w 4594860"/>
              <a:gd name="csY8" fmla="*/ 121920 h 3055620"/>
              <a:gd name="csX9" fmla="*/ 510540 w 4594860"/>
              <a:gd name="csY9" fmla="*/ 182880 h 3055620"/>
              <a:gd name="csX10" fmla="*/ 548640 w 4594860"/>
              <a:gd name="csY10" fmla="*/ 266700 h 3055620"/>
              <a:gd name="csX11" fmla="*/ 647700 w 4594860"/>
              <a:gd name="csY11" fmla="*/ 373380 h 3055620"/>
              <a:gd name="csX12" fmla="*/ 731520 w 4594860"/>
              <a:gd name="csY12" fmla="*/ 411480 h 3055620"/>
              <a:gd name="csX13" fmla="*/ 822960 w 4594860"/>
              <a:gd name="csY13" fmla="*/ 495300 h 3055620"/>
              <a:gd name="csX14" fmla="*/ 883920 w 4594860"/>
              <a:gd name="csY14" fmla="*/ 533400 h 3055620"/>
              <a:gd name="csX15" fmla="*/ 1158240 w 4594860"/>
              <a:gd name="csY15" fmla="*/ 541020 h 3055620"/>
              <a:gd name="csX16" fmla="*/ 1295400 w 4594860"/>
              <a:gd name="csY16" fmla="*/ 571500 h 3055620"/>
              <a:gd name="csX17" fmla="*/ 1371600 w 4594860"/>
              <a:gd name="csY17" fmla="*/ 579120 h 3055620"/>
              <a:gd name="csX18" fmla="*/ 1524000 w 4594860"/>
              <a:gd name="csY18" fmla="*/ 601980 h 3055620"/>
              <a:gd name="csX19" fmla="*/ 1592580 w 4594860"/>
              <a:gd name="csY19" fmla="*/ 640080 h 3055620"/>
              <a:gd name="csX20" fmla="*/ 1668780 w 4594860"/>
              <a:gd name="csY20" fmla="*/ 701040 h 3055620"/>
              <a:gd name="csX21" fmla="*/ 1684020 w 4594860"/>
              <a:gd name="csY21" fmla="*/ 723900 h 3055620"/>
              <a:gd name="csX22" fmla="*/ 1706880 w 4594860"/>
              <a:gd name="csY22" fmla="*/ 739140 h 3055620"/>
              <a:gd name="csX23" fmla="*/ 1783080 w 4594860"/>
              <a:gd name="csY23" fmla="*/ 815340 h 3055620"/>
              <a:gd name="csX24" fmla="*/ 1882140 w 4594860"/>
              <a:gd name="csY24" fmla="*/ 876300 h 3055620"/>
              <a:gd name="csX25" fmla="*/ 2080260 w 4594860"/>
              <a:gd name="csY25" fmla="*/ 883920 h 3055620"/>
              <a:gd name="csX26" fmla="*/ 2225040 w 4594860"/>
              <a:gd name="csY26" fmla="*/ 922020 h 3055620"/>
              <a:gd name="csX27" fmla="*/ 2286000 w 4594860"/>
              <a:gd name="csY27" fmla="*/ 929640 h 3055620"/>
              <a:gd name="csX28" fmla="*/ 2346960 w 4594860"/>
              <a:gd name="csY28" fmla="*/ 952500 h 3055620"/>
              <a:gd name="csX29" fmla="*/ 2438400 w 4594860"/>
              <a:gd name="csY29" fmla="*/ 967740 h 3055620"/>
              <a:gd name="csX30" fmla="*/ 2476500 w 4594860"/>
              <a:gd name="csY30" fmla="*/ 975360 h 3055620"/>
              <a:gd name="csX31" fmla="*/ 2583180 w 4594860"/>
              <a:gd name="csY31" fmla="*/ 1074420 h 3055620"/>
              <a:gd name="csX32" fmla="*/ 2613660 w 4594860"/>
              <a:gd name="csY32" fmla="*/ 1120140 h 3055620"/>
              <a:gd name="csX33" fmla="*/ 2667000 w 4594860"/>
              <a:gd name="csY33" fmla="*/ 1181100 h 3055620"/>
              <a:gd name="csX34" fmla="*/ 2712720 w 4594860"/>
              <a:gd name="csY34" fmla="*/ 1249680 h 3055620"/>
              <a:gd name="csX35" fmla="*/ 2727960 w 4594860"/>
              <a:gd name="csY35" fmla="*/ 1272540 h 3055620"/>
              <a:gd name="csX36" fmla="*/ 2758440 w 4594860"/>
              <a:gd name="csY36" fmla="*/ 1310640 h 3055620"/>
              <a:gd name="csX37" fmla="*/ 2781300 w 4594860"/>
              <a:gd name="csY37" fmla="*/ 1333500 h 3055620"/>
              <a:gd name="csX38" fmla="*/ 2827020 w 4594860"/>
              <a:gd name="csY38" fmla="*/ 1402080 h 3055620"/>
              <a:gd name="csX39" fmla="*/ 2926080 w 4594860"/>
              <a:gd name="csY39" fmla="*/ 1478280 h 3055620"/>
              <a:gd name="csX40" fmla="*/ 2971800 w 4594860"/>
              <a:gd name="csY40" fmla="*/ 1524000 h 3055620"/>
              <a:gd name="csX41" fmla="*/ 3032760 w 4594860"/>
              <a:gd name="csY41" fmla="*/ 1554480 h 3055620"/>
              <a:gd name="csX42" fmla="*/ 3192780 w 4594860"/>
              <a:gd name="csY42" fmla="*/ 1668780 h 3055620"/>
              <a:gd name="csX43" fmla="*/ 3261360 w 4594860"/>
              <a:gd name="csY43" fmla="*/ 1714500 h 3055620"/>
              <a:gd name="csX44" fmla="*/ 3291840 w 4594860"/>
              <a:gd name="csY44" fmla="*/ 1729740 h 3055620"/>
              <a:gd name="csX45" fmla="*/ 3375660 w 4594860"/>
              <a:gd name="csY45" fmla="*/ 1767840 h 3055620"/>
              <a:gd name="csX46" fmla="*/ 3703320 w 4594860"/>
              <a:gd name="csY46" fmla="*/ 1783080 h 3055620"/>
              <a:gd name="csX47" fmla="*/ 3779520 w 4594860"/>
              <a:gd name="csY47" fmla="*/ 1813560 h 3055620"/>
              <a:gd name="csX48" fmla="*/ 3848100 w 4594860"/>
              <a:gd name="csY48" fmla="*/ 1874520 h 3055620"/>
              <a:gd name="csX49" fmla="*/ 3916680 w 4594860"/>
              <a:gd name="csY49" fmla="*/ 1958340 h 3055620"/>
              <a:gd name="csX50" fmla="*/ 4084320 w 4594860"/>
              <a:gd name="csY50" fmla="*/ 2065020 h 3055620"/>
              <a:gd name="csX51" fmla="*/ 4183380 w 4594860"/>
              <a:gd name="csY51" fmla="*/ 2118360 h 3055620"/>
              <a:gd name="csX52" fmla="*/ 4267200 w 4594860"/>
              <a:gd name="csY52" fmla="*/ 2209800 h 3055620"/>
              <a:gd name="csX53" fmla="*/ 4290060 w 4594860"/>
              <a:gd name="csY53" fmla="*/ 2247900 h 3055620"/>
              <a:gd name="csX54" fmla="*/ 4335780 w 4594860"/>
              <a:gd name="csY54" fmla="*/ 2286000 h 3055620"/>
              <a:gd name="csX55" fmla="*/ 4366260 w 4594860"/>
              <a:gd name="csY55" fmla="*/ 2346960 h 3055620"/>
              <a:gd name="csX56" fmla="*/ 4381500 w 4594860"/>
              <a:gd name="csY56" fmla="*/ 2385060 h 3055620"/>
              <a:gd name="csX57" fmla="*/ 4411980 w 4594860"/>
              <a:gd name="csY57" fmla="*/ 2430780 h 3055620"/>
              <a:gd name="csX58" fmla="*/ 4450080 w 4594860"/>
              <a:gd name="csY58" fmla="*/ 2506980 h 3055620"/>
              <a:gd name="csX59" fmla="*/ 4465320 w 4594860"/>
              <a:gd name="csY59" fmla="*/ 2613660 h 3055620"/>
              <a:gd name="csX60" fmla="*/ 4472940 w 4594860"/>
              <a:gd name="csY60" fmla="*/ 2636520 h 3055620"/>
              <a:gd name="csX61" fmla="*/ 4495800 w 4594860"/>
              <a:gd name="csY61" fmla="*/ 2674620 h 3055620"/>
              <a:gd name="csX62" fmla="*/ 4503420 w 4594860"/>
              <a:gd name="csY62" fmla="*/ 2705100 h 3055620"/>
              <a:gd name="csX63" fmla="*/ 4549140 w 4594860"/>
              <a:gd name="csY63" fmla="*/ 2811780 h 3055620"/>
              <a:gd name="csX64" fmla="*/ 4556760 w 4594860"/>
              <a:gd name="csY64" fmla="*/ 2834640 h 3055620"/>
              <a:gd name="csX65" fmla="*/ 4579620 w 4594860"/>
              <a:gd name="csY65" fmla="*/ 3002280 h 3055620"/>
              <a:gd name="csX66" fmla="*/ 4594860 w 4594860"/>
              <a:gd name="csY66" fmla="*/ 3055620 h 3055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</a:cxnLst>
            <a:rect l="l" t="t" r="r" b="b"/>
            <a:pathLst>
              <a:path w="4594860" h="3055620">
                <a:moveTo>
                  <a:pt x="0" y="0"/>
                </a:moveTo>
                <a:lnTo>
                  <a:pt x="91440" y="15240"/>
                </a:lnTo>
                <a:cubicBezTo>
                  <a:pt x="111692" y="18278"/>
                  <a:pt x="132754" y="17082"/>
                  <a:pt x="152400" y="22860"/>
                </a:cubicBezTo>
                <a:cubicBezTo>
                  <a:pt x="176400" y="29919"/>
                  <a:pt x="197753" y="44049"/>
                  <a:pt x="220980" y="53340"/>
                </a:cubicBezTo>
                <a:cubicBezTo>
                  <a:pt x="235895" y="59306"/>
                  <a:pt x="252020" y="62056"/>
                  <a:pt x="266700" y="68580"/>
                </a:cubicBezTo>
                <a:cubicBezTo>
                  <a:pt x="275069" y="72299"/>
                  <a:pt x="281142" y="80212"/>
                  <a:pt x="289560" y="83820"/>
                </a:cubicBezTo>
                <a:cubicBezTo>
                  <a:pt x="299186" y="87945"/>
                  <a:pt x="309970" y="88563"/>
                  <a:pt x="320040" y="91440"/>
                </a:cubicBezTo>
                <a:cubicBezTo>
                  <a:pt x="327763" y="93647"/>
                  <a:pt x="335059" y="97318"/>
                  <a:pt x="342900" y="99060"/>
                </a:cubicBezTo>
                <a:cubicBezTo>
                  <a:pt x="380829" y="107489"/>
                  <a:pt x="419100" y="114300"/>
                  <a:pt x="457200" y="121920"/>
                </a:cubicBezTo>
                <a:cubicBezTo>
                  <a:pt x="476150" y="140870"/>
                  <a:pt x="496586" y="159623"/>
                  <a:pt x="510540" y="182880"/>
                </a:cubicBezTo>
                <a:cubicBezTo>
                  <a:pt x="557023" y="260352"/>
                  <a:pt x="488627" y="179408"/>
                  <a:pt x="548640" y="266700"/>
                </a:cubicBezTo>
                <a:cubicBezTo>
                  <a:pt x="576580" y="307340"/>
                  <a:pt x="605790" y="346710"/>
                  <a:pt x="647700" y="373380"/>
                </a:cubicBezTo>
                <a:cubicBezTo>
                  <a:pt x="672219" y="388983"/>
                  <a:pt x="704441" y="400648"/>
                  <a:pt x="731520" y="411480"/>
                </a:cubicBezTo>
                <a:cubicBezTo>
                  <a:pt x="761995" y="441955"/>
                  <a:pt x="787073" y="468385"/>
                  <a:pt x="822960" y="495300"/>
                </a:cubicBezTo>
                <a:cubicBezTo>
                  <a:pt x="842130" y="509677"/>
                  <a:pt x="860177" y="530162"/>
                  <a:pt x="883920" y="533400"/>
                </a:cubicBezTo>
                <a:cubicBezTo>
                  <a:pt x="974556" y="545760"/>
                  <a:pt x="1066800" y="538480"/>
                  <a:pt x="1158240" y="541020"/>
                </a:cubicBezTo>
                <a:cubicBezTo>
                  <a:pt x="1220769" y="558885"/>
                  <a:pt x="1221209" y="560901"/>
                  <a:pt x="1295400" y="571500"/>
                </a:cubicBezTo>
                <a:cubicBezTo>
                  <a:pt x="1320670" y="575110"/>
                  <a:pt x="1346356" y="575333"/>
                  <a:pt x="1371600" y="579120"/>
                </a:cubicBezTo>
                <a:cubicBezTo>
                  <a:pt x="1574062" y="609489"/>
                  <a:pt x="1322265" y="581807"/>
                  <a:pt x="1524000" y="601980"/>
                </a:cubicBezTo>
                <a:cubicBezTo>
                  <a:pt x="1559640" y="613860"/>
                  <a:pt x="1550657" y="608638"/>
                  <a:pt x="1592580" y="640080"/>
                </a:cubicBezTo>
                <a:cubicBezTo>
                  <a:pt x="1618602" y="659597"/>
                  <a:pt x="1650737" y="673975"/>
                  <a:pt x="1668780" y="701040"/>
                </a:cubicBezTo>
                <a:cubicBezTo>
                  <a:pt x="1673860" y="708660"/>
                  <a:pt x="1677544" y="717424"/>
                  <a:pt x="1684020" y="723900"/>
                </a:cubicBezTo>
                <a:cubicBezTo>
                  <a:pt x="1690496" y="730376"/>
                  <a:pt x="1700404" y="732664"/>
                  <a:pt x="1706880" y="739140"/>
                </a:cubicBezTo>
                <a:cubicBezTo>
                  <a:pt x="1758352" y="790612"/>
                  <a:pt x="1727062" y="777995"/>
                  <a:pt x="1783080" y="815340"/>
                </a:cubicBezTo>
                <a:cubicBezTo>
                  <a:pt x="1815340" y="836847"/>
                  <a:pt x="1843397" y="874810"/>
                  <a:pt x="1882140" y="876300"/>
                </a:cubicBezTo>
                <a:lnTo>
                  <a:pt x="2080260" y="883920"/>
                </a:lnTo>
                <a:cubicBezTo>
                  <a:pt x="2139270" y="901623"/>
                  <a:pt x="2165561" y="911524"/>
                  <a:pt x="2225040" y="922020"/>
                </a:cubicBezTo>
                <a:cubicBezTo>
                  <a:pt x="2245207" y="925579"/>
                  <a:pt x="2265680" y="927100"/>
                  <a:pt x="2286000" y="929640"/>
                </a:cubicBezTo>
                <a:cubicBezTo>
                  <a:pt x="2306320" y="937260"/>
                  <a:pt x="2325906" y="947237"/>
                  <a:pt x="2346960" y="952500"/>
                </a:cubicBezTo>
                <a:cubicBezTo>
                  <a:pt x="2376938" y="959994"/>
                  <a:pt x="2407970" y="962370"/>
                  <a:pt x="2438400" y="967740"/>
                </a:cubicBezTo>
                <a:cubicBezTo>
                  <a:pt x="2451154" y="969991"/>
                  <a:pt x="2463800" y="972820"/>
                  <a:pt x="2476500" y="975360"/>
                </a:cubicBezTo>
                <a:cubicBezTo>
                  <a:pt x="2526257" y="1008532"/>
                  <a:pt x="2518683" y="1001323"/>
                  <a:pt x="2583180" y="1074420"/>
                </a:cubicBezTo>
                <a:cubicBezTo>
                  <a:pt x="2595298" y="1088154"/>
                  <a:pt x="2602344" y="1105738"/>
                  <a:pt x="2613660" y="1120140"/>
                </a:cubicBezTo>
                <a:cubicBezTo>
                  <a:pt x="2630342" y="1141371"/>
                  <a:pt x="2650599" y="1159652"/>
                  <a:pt x="2667000" y="1181100"/>
                </a:cubicBezTo>
                <a:cubicBezTo>
                  <a:pt x="2683689" y="1202924"/>
                  <a:pt x="2697480" y="1226820"/>
                  <a:pt x="2712720" y="1249680"/>
                </a:cubicBezTo>
                <a:cubicBezTo>
                  <a:pt x="2717800" y="1257300"/>
                  <a:pt x="2722239" y="1265389"/>
                  <a:pt x="2727960" y="1272540"/>
                </a:cubicBezTo>
                <a:cubicBezTo>
                  <a:pt x="2738120" y="1285240"/>
                  <a:pt x="2747730" y="1298400"/>
                  <a:pt x="2758440" y="1310640"/>
                </a:cubicBezTo>
                <a:cubicBezTo>
                  <a:pt x="2765536" y="1318750"/>
                  <a:pt x="2774834" y="1324879"/>
                  <a:pt x="2781300" y="1333500"/>
                </a:cubicBezTo>
                <a:cubicBezTo>
                  <a:pt x="2825111" y="1391915"/>
                  <a:pt x="2782911" y="1351670"/>
                  <a:pt x="2827020" y="1402080"/>
                </a:cubicBezTo>
                <a:cubicBezTo>
                  <a:pt x="2872512" y="1454071"/>
                  <a:pt x="2853988" y="1420606"/>
                  <a:pt x="2926080" y="1478280"/>
                </a:cubicBezTo>
                <a:cubicBezTo>
                  <a:pt x="2942910" y="1491744"/>
                  <a:pt x="2954262" y="1511473"/>
                  <a:pt x="2971800" y="1524000"/>
                </a:cubicBezTo>
                <a:cubicBezTo>
                  <a:pt x="2990287" y="1537205"/>
                  <a:pt x="3013757" y="1542030"/>
                  <a:pt x="3032760" y="1554480"/>
                </a:cubicBezTo>
                <a:cubicBezTo>
                  <a:pt x="3087590" y="1590403"/>
                  <a:pt x="3139080" y="1631190"/>
                  <a:pt x="3192780" y="1668780"/>
                </a:cubicBezTo>
                <a:cubicBezTo>
                  <a:pt x="3215288" y="1684535"/>
                  <a:pt x="3236786" y="1702213"/>
                  <a:pt x="3261360" y="1714500"/>
                </a:cubicBezTo>
                <a:cubicBezTo>
                  <a:pt x="3271520" y="1719580"/>
                  <a:pt x="3281868" y="1724301"/>
                  <a:pt x="3291840" y="1729740"/>
                </a:cubicBezTo>
                <a:cubicBezTo>
                  <a:pt x="3319585" y="1744874"/>
                  <a:pt x="3343053" y="1765759"/>
                  <a:pt x="3375660" y="1767840"/>
                </a:cubicBezTo>
                <a:cubicBezTo>
                  <a:pt x="3484776" y="1774805"/>
                  <a:pt x="3594100" y="1778000"/>
                  <a:pt x="3703320" y="1783080"/>
                </a:cubicBezTo>
                <a:cubicBezTo>
                  <a:pt x="3732634" y="1792851"/>
                  <a:pt x="3753892" y="1797543"/>
                  <a:pt x="3779520" y="1813560"/>
                </a:cubicBezTo>
                <a:cubicBezTo>
                  <a:pt x="3804359" y="1829085"/>
                  <a:pt x="3829317" y="1853054"/>
                  <a:pt x="3848100" y="1874520"/>
                </a:cubicBezTo>
                <a:cubicBezTo>
                  <a:pt x="3871872" y="1901688"/>
                  <a:pt x="3886643" y="1938315"/>
                  <a:pt x="3916680" y="1958340"/>
                </a:cubicBezTo>
                <a:cubicBezTo>
                  <a:pt x="3952916" y="1982498"/>
                  <a:pt x="4041275" y="2043498"/>
                  <a:pt x="4084320" y="2065020"/>
                </a:cubicBezTo>
                <a:cubicBezTo>
                  <a:pt x="4095718" y="2070719"/>
                  <a:pt x="4166746" y="2104285"/>
                  <a:pt x="4183380" y="2118360"/>
                </a:cubicBezTo>
                <a:cubicBezTo>
                  <a:pt x="4213734" y="2144044"/>
                  <a:pt x="4244593" y="2175889"/>
                  <a:pt x="4267200" y="2209800"/>
                </a:cubicBezTo>
                <a:cubicBezTo>
                  <a:pt x="4275415" y="2222123"/>
                  <a:pt x="4280152" y="2236891"/>
                  <a:pt x="4290060" y="2247900"/>
                </a:cubicBezTo>
                <a:cubicBezTo>
                  <a:pt x="4303331" y="2262645"/>
                  <a:pt x="4320540" y="2273300"/>
                  <a:pt x="4335780" y="2286000"/>
                </a:cubicBezTo>
                <a:cubicBezTo>
                  <a:pt x="4345940" y="2306320"/>
                  <a:pt x="4357823" y="2325866"/>
                  <a:pt x="4366260" y="2346960"/>
                </a:cubicBezTo>
                <a:cubicBezTo>
                  <a:pt x="4371340" y="2359660"/>
                  <a:pt x="4374950" y="2373052"/>
                  <a:pt x="4381500" y="2385060"/>
                </a:cubicBezTo>
                <a:cubicBezTo>
                  <a:pt x="4390271" y="2401140"/>
                  <a:pt x="4403296" y="2414653"/>
                  <a:pt x="4411980" y="2430780"/>
                </a:cubicBezTo>
                <a:cubicBezTo>
                  <a:pt x="4473738" y="2545473"/>
                  <a:pt x="4407402" y="2442964"/>
                  <a:pt x="4450080" y="2506980"/>
                </a:cubicBezTo>
                <a:cubicBezTo>
                  <a:pt x="4455160" y="2542540"/>
                  <a:pt x="4459077" y="2578286"/>
                  <a:pt x="4465320" y="2613660"/>
                </a:cubicBezTo>
                <a:cubicBezTo>
                  <a:pt x="4466716" y="2621570"/>
                  <a:pt x="4469348" y="2629336"/>
                  <a:pt x="4472940" y="2636520"/>
                </a:cubicBezTo>
                <a:cubicBezTo>
                  <a:pt x="4479564" y="2649767"/>
                  <a:pt x="4488180" y="2661920"/>
                  <a:pt x="4495800" y="2674620"/>
                </a:cubicBezTo>
                <a:cubicBezTo>
                  <a:pt x="4498340" y="2684780"/>
                  <a:pt x="4499624" y="2695339"/>
                  <a:pt x="4503420" y="2705100"/>
                </a:cubicBezTo>
                <a:cubicBezTo>
                  <a:pt x="4517442" y="2741158"/>
                  <a:pt x="4536906" y="2775077"/>
                  <a:pt x="4549140" y="2811780"/>
                </a:cubicBezTo>
                <a:cubicBezTo>
                  <a:pt x="4551680" y="2819400"/>
                  <a:pt x="4555018" y="2826799"/>
                  <a:pt x="4556760" y="2834640"/>
                </a:cubicBezTo>
                <a:cubicBezTo>
                  <a:pt x="4565090" y="2872125"/>
                  <a:pt x="4578430" y="2993950"/>
                  <a:pt x="4579620" y="3002280"/>
                </a:cubicBezTo>
                <a:cubicBezTo>
                  <a:pt x="4584860" y="3038962"/>
                  <a:pt x="4582980" y="3031860"/>
                  <a:pt x="4594860" y="3055620"/>
                </a:cubicBezTo>
              </a:path>
            </a:pathLst>
          </a:cu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3B6C13F-DB5F-7FAB-8705-EA2592295A90}"/>
              </a:ext>
            </a:extLst>
          </p:cNvPr>
          <p:cNvCxnSpPr/>
          <p:nvPr/>
        </p:nvCxnSpPr>
        <p:spPr>
          <a:xfrm flipV="1">
            <a:off x="1648208" y="2288306"/>
            <a:ext cx="0" cy="19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10DDAD3-6072-73E8-706F-EDE6B84C9E63}"/>
              </a:ext>
            </a:extLst>
          </p:cNvPr>
          <p:cNvCxnSpPr/>
          <p:nvPr/>
        </p:nvCxnSpPr>
        <p:spPr>
          <a:xfrm flipV="1">
            <a:off x="2379728" y="2597840"/>
            <a:ext cx="0" cy="19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7D6A294-53A8-C345-2BC9-BC246281D432}"/>
              </a:ext>
            </a:extLst>
          </p:cNvPr>
          <p:cNvCxnSpPr/>
          <p:nvPr/>
        </p:nvCxnSpPr>
        <p:spPr>
          <a:xfrm flipV="1">
            <a:off x="4178048" y="3613736"/>
            <a:ext cx="0" cy="19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D37AD95-992E-85F7-B816-92F6B811F6BC}"/>
              </a:ext>
            </a:extLst>
          </p:cNvPr>
          <p:cNvCxnSpPr>
            <a:cxnSpLocks/>
          </p:cNvCxnSpPr>
          <p:nvPr/>
        </p:nvCxnSpPr>
        <p:spPr>
          <a:xfrm flipH="1">
            <a:off x="3137992" y="2986261"/>
            <a:ext cx="750" cy="2177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7F36BA9-5652-ED2E-5137-AB4B5771DD2A}"/>
              </a:ext>
            </a:extLst>
          </p:cNvPr>
          <p:cNvCxnSpPr/>
          <p:nvPr/>
        </p:nvCxnSpPr>
        <p:spPr>
          <a:xfrm>
            <a:off x="304500" y="6419012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5F65B38-39C6-451E-C85B-99420212B3D3}"/>
              </a:ext>
            </a:extLst>
          </p:cNvPr>
          <p:cNvCxnSpPr/>
          <p:nvPr/>
        </p:nvCxnSpPr>
        <p:spPr>
          <a:xfrm>
            <a:off x="304500" y="6057271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47041CC-2B2C-58FF-A8E2-25F9603CE283}"/>
              </a:ext>
            </a:extLst>
          </p:cNvPr>
          <p:cNvSpPr txBox="1"/>
          <p:nvPr/>
        </p:nvSpPr>
        <p:spPr>
          <a:xfrm>
            <a:off x="625660" y="5848714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31AA17-0E50-01B7-24F3-DD816D117543}"/>
              </a:ext>
            </a:extLst>
          </p:cNvPr>
          <p:cNvSpPr txBox="1"/>
          <p:nvPr/>
        </p:nvSpPr>
        <p:spPr>
          <a:xfrm>
            <a:off x="625661" y="6192200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4" name="Section Zoom 3">
                <a:extLst>
                  <a:ext uri="{FF2B5EF4-FFF2-40B4-BE49-F238E27FC236}">
                    <a16:creationId xmlns:a16="http://schemas.microsoft.com/office/drawing/2014/main" id="{445AF9C3-5919-ACE6-CCE1-9A5E0F4544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14288207"/>
                  </p:ext>
                </p:extLst>
              </p:nvPr>
            </p:nvGraphicFramePr>
            <p:xfrm>
              <a:off x="1386521" y="3800563"/>
              <a:ext cx="2009822" cy="1130525"/>
            </p:xfrm>
            <a:graphic>
              <a:graphicData uri="http://schemas.microsoft.com/office/powerpoint/2016/sectionzoom">
                <psez:sectionZm>
                  <psez:sectionZmObj sectionId="{C94DD596-0326-4456-AE44-CD19782C11B7}">
                    <psez:zmPr id="{9E0DF07D-49F7-4550-82CD-A25D349EB393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09822" cy="113052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4" name="Section Zoom 3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445AF9C3-5919-ACE6-CCE1-9A5E0F4544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86521" y="3800563"/>
                <a:ext cx="2009822" cy="113052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AD92A1-1FFF-2678-9BDB-FD3F178F052A}"/>
                  </a:ext>
                </a:extLst>
              </p:cNvPr>
              <p:cNvSpPr txBox="1"/>
              <p:nvPr/>
            </p:nvSpPr>
            <p:spPr>
              <a:xfrm>
                <a:off x="4433766" y="1587445"/>
                <a:ext cx="3873002" cy="861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AD92A1-1FFF-2678-9BDB-FD3F178F0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66" y="1587445"/>
                <a:ext cx="3873002" cy="8613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EE1C7C-1967-10C2-3015-2A68F3AAB64C}"/>
                  </a:ext>
                </a:extLst>
              </p:cNvPr>
              <p:cNvSpPr txBox="1"/>
              <p:nvPr/>
            </p:nvSpPr>
            <p:spPr>
              <a:xfrm>
                <a:off x="8610600" y="1782730"/>
                <a:ext cx="3359492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EE1C7C-1967-10C2-3015-2A68F3AAB6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1782730"/>
                <a:ext cx="335949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rrow: Right 18">
            <a:extLst>
              <a:ext uri="{FF2B5EF4-FFF2-40B4-BE49-F238E27FC236}">
                <a16:creationId xmlns:a16="http://schemas.microsoft.com/office/drawing/2014/main" id="{4C13035E-4519-37CF-7936-0EE93C6436CA}"/>
              </a:ext>
            </a:extLst>
          </p:cNvPr>
          <p:cNvSpPr/>
          <p:nvPr/>
        </p:nvSpPr>
        <p:spPr>
          <a:xfrm>
            <a:off x="7886700" y="1895475"/>
            <a:ext cx="619125" cy="39283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4193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20D0F-5411-27AA-2D66-A21FF0AA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BA35-70CA-0E2F-DCE7-7DEE76B7C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5"/>
            <a:ext cx="10515600" cy="1325563"/>
          </a:xfrm>
        </p:spPr>
        <p:txBody>
          <a:bodyPr/>
          <a:lstStyle/>
          <a:p>
            <a:r>
              <a:rPr lang="en-US" dirty="0"/>
              <a:t>Estimating brake pad volume from sensor data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D3A85-1F61-EBA9-DB13-737248F5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17</a:t>
            </a:fld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DD5725E-B5C6-6BEF-9E71-5BE39E85EB83}"/>
              </a:ext>
            </a:extLst>
          </p:cNvPr>
          <p:cNvGrpSpPr/>
          <p:nvPr/>
        </p:nvGrpSpPr>
        <p:grpSpPr>
          <a:xfrm>
            <a:off x="1947869" y="2671838"/>
            <a:ext cx="1758478" cy="1758477"/>
            <a:chOff x="5448061" y="1218466"/>
            <a:chExt cx="1758478" cy="175847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85653F7-9024-451C-4DC4-062816B0462A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7FC9BD5-BB03-9A26-7516-EEBBD8365715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DC24C118-A619-C27E-A19C-407EFF2BEA74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36529E8-014A-93C1-7398-42ACD45A6264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0A65070-5ACB-F46A-0907-4225D2F7380D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B2FF36C-0547-BB91-593B-E88270E01981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E728DBD-A84E-0787-3545-B97959C2311D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09421F8-F875-848C-1AAB-29B76C881FF7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3AF0DA6-9C05-CAC8-A346-94688AC2E597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E690604-685B-B01F-5CF8-B65D3721C4EE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6662CE56-8B51-CECD-7103-49A344362ABB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6AEA6EA-1CDA-9A1E-D7CC-E1E83FA5B3DA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3B43CC9-B78D-3116-4406-EF36FF106098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A2324ED-9294-1E95-F453-9EFB5037300A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2BF26B72-7F27-8B0A-526B-DA3881AD9BCE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01670C4-4EB8-C8C4-9326-52C8C573411C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B0AFFEC-B7D5-EDC2-28FA-CA6141CE3581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5294AA9-F377-B877-49DA-68A09F1CC267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14D48917-6DD2-3D5D-385A-932F04ABA7BA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1573657-AD65-DAE2-414B-9FBE498D86E5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7328D58-0867-5053-FEE0-DDEE55742CB0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389294D-D183-CA9A-A86B-38E683490C3D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2E0C5CD-4383-4485-928A-9AAADF0A1FE3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985B323-C21A-7BB8-EA84-00FE86430A31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CE82E7F6-B8CD-E680-EBFE-D87426CBA16F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5C766EE-F888-2DF5-5B61-0E282ACC77D2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856EE8F-ACCA-BDDC-88BA-EAEF733D3A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6E55BDA-BAE9-0FB3-EC8C-085E4047F5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E7F7221-B67A-FA18-AC0D-9547635C5B0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4DC3362-315F-69A5-5C93-8116E60973A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52C4E2-2AFE-7D7B-DCD1-5145A32A89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A8F0ACF-4B1C-1A27-7345-2B3CA70CC68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2DE34EB-EFBA-E9BA-C9DB-57E3E6BC67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0712B4-EEC5-9778-A1B4-88BCBC9F4D9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A6C13A2-0C55-E2AD-B223-1DC53178EC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DF08D4-107E-2F31-9D55-E7DA12C1B9E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4A1181E-C00A-BFD9-2A5E-1DD8C3A72176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625B2F7-E28B-4768-80B9-08382E8B11D9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F4A62F-E8B0-7546-7285-C07B5B9F6CA5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17503DB-8019-8DD0-E6E5-EE5D8152FBD4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044492F-ED09-2787-51C7-A0571B6ED982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CF5A749-D589-956B-3743-CF236627F8FD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E1F866E-0D75-DE13-41C3-F844C279CC4A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3C28600-2C10-BDFB-9E72-AF3E006A428C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5A42B7E-6815-E0DB-DD9B-59A4F9E039EC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0CBC9A3-4433-7265-D88C-6B5B0F01AD31}"/>
              </a:ext>
            </a:extLst>
          </p:cNvPr>
          <p:cNvGrpSpPr/>
          <p:nvPr/>
        </p:nvGrpSpPr>
        <p:grpSpPr>
          <a:xfrm>
            <a:off x="2114558" y="2973226"/>
            <a:ext cx="1758478" cy="1758477"/>
            <a:chOff x="5448061" y="1218466"/>
            <a:chExt cx="1758478" cy="1758477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D026771-1876-4654-A3EC-29263B9EF76E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FA913D42-8F91-6E7E-A0C1-74C8B04235C4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DFB1C8BB-698F-FBB0-672B-5C191284776B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E124F93E-928C-310C-E82B-D4384EBDBF83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FFDA4E3-802B-4E7E-78C1-EC1F91D827C3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C2B8A2C-6009-7E0D-C326-593B1F7EF232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E4EF0202-BCE9-3D68-7CF2-5F28A7A40CA5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363CE40-BD2E-3DC6-1327-00A2023DE491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5C38C063-75B9-6FE5-CAC5-E4842EDEBCF4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BC65ABF-2362-C183-F306-E9398D40F53E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449C624-A801-6F73-0FD9-B284B2DFE980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237ABE92-99C8-75F7-6E74-3F5D30FF9CA5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E810FF28-935D-6FEF-EB8D-D4B01A34D036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78B61D6F-0E24-7E92-2444-F613B35547D4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6349F1F-98D3-8273-557D-502C40108A51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8901B1B-405D-279C-A636-C9FD4E5EDF0C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CC50CC0-F849-F10F-C25E-6736545DB9DC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ECE104A-C987-9D21-AB5E-5E90B7A0DA2A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3F59519-049D-9EA1-FC25-4B5BA89EF629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A5F88ED7-9E40-3552-6EDD-9F864E485C73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DAE2DBE8-CC4C-C9E4-094A-BCEBD466AB59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501ED2C-DECD-224B-C6D8-1AA34B8E9FEE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3D167599-D8D8-79B8-78FE-2B9EAD5278EE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820A40FB-31DE-00A4-825D-7F2ACF57A0A6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E0C62A-C0F0-0A45-DCEA-762E2FE51D04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964F1A4-007C-C16C-9EC7-17A34382E29A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037645C-3A82-0FC8-0C39-4F57A31FAF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355BB332-0710-A418-6723-5DDE734894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F70FD55-3187-4FE9-98E4-E5C40B7448AA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A248FE2-9106-775C-57DA-66C8DDD3CB6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D31828B-96B4-E81A-200D-0E7B34C4FA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308F311-FF5A-E0F8-2AC2-DAD8F2D0702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E699F19-87DF-7341-66B1-9D2C33BD6C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BD21FF1-0B63-1D68-B8F6-AC9D418C46D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29014B-FC60-5B10-3ED6-A20A5C2B19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1DBDF83-2AF7-E6A0-C463-C0526C6AF4E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F847DF2-49D8-F069-350E-9A93FEDF1F79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8C29988-1FBB-5861-1149-3C2D431E3639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C07C1D8-7C92-AA09-070C-0845CBC1A207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C47A3A7-50FC-F1DE-40EA-7D35B5B1C0FB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64C7566-2383-F542-00C1-75E94D75C97D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5798991-C5FE-952A-53D7-0708D49358D4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EEE484A-E209-473E-A0F2-4A869615E4C8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67C91D4-4531-A19D-6317-12982CEE31EB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A2DF4AC-0715-3D43-A0F2-30F6678E4D32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935C2E1-3EB4-4B4B-E25A-B3A621930A29}"/>
              </a:ext>
            </a:extLst>
          </p:cNvPr>
          <p:cNvGrpSpPr/>
          <p:nvPr/>
        </p:nvGrpSpPr>
        <p:grpSpPr>
          <a:xfrm>
            <a:off x="2316050" y="3261274"/>
            <a:ext cx="1758478" cy="1758477"/>
            <a:chOff x="5448061" y="1218466"/>
            <a:chExt cx="1758478" cy="1758477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FCC3538-2B7C-0EFC-2AD0-B2CAAA20B49B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4B09CC7E-409E-EA68-2962-83AEED98A2BB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ACFAE37E-FB8D-1A6C-5663-E2B5B3DDFDAC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63F73B7-C764-6538-94B1-78F1AE891F9B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4535B5D0-666F-DFBA-C3F0-3B9F67538880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9ECF88E1-D645-012E-BF2D-A40402B129BF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0D702F4A-559B-BBF7-51BB-DEA755B564A4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E8D1A245-1682-4880-AB60-B146ED4C6222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EA02E281-7E36-74A4-DB11-C9757A58D435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99A4B00F-424D-FBBB-3F72-1D0D90E92CCC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379D0172-F088-24F4-5F37-1C994D6AA920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8B3EB0B3-EB04-AF86-33EA-FB0DB856664B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BB9B0476-F601-F00D-3787-D9E415EE79D3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A4C005D0-93C4-6FAA-6F7B-2990565AE783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4934688C-4100-43F3-7D1D-DC36F8301F29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0D5741F-2D0F-0BBE-FF7A-61DD8811B2D1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E3B109DB-0A2C-8AF4-CB2E-A63A3DC166AC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240BFBB4-6370-B3CE-2543-505897229DBE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785C0BD-1A4C-30F2-38A2-E165E42B81CD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EB4EB8EA-1375-7CF0-DEF9-D0D1038A1F8E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326998EB-CBB4-19A4-A564-311027E4BE7B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DEB8E43B-B7F4-F392-8286-5A65EF64BC5A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EB59C887-C9D3-B560-8C0B-FFAE276E185A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4B98B5F2-9ECF-9557-0DE7-312133F165FF}"/>
                  </a:ext>
                </a:extLst>
              </p:cNvPr>
              <p:cNvSpPr/>
              <p:nvPr/>
            </p:nvSpPr>
            <p:spPr>
              <a:xfrm>
                <a:off x="2676525" y="4419601"/>
                <a:ext cx="609601" cy="60959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A225326E-C086-D37A-7E91-C88ADAA52E64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05493C63-A86A-0A85-CF60-098B4AB60E4C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7CE4DC9-1259-87C9-4349-479C193FB1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2F9B1A2-C84A-AF4A-F077-7ACBE3748B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89167E6-1E15-29F5-AF7A-ACE55A8BB31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F11B24B-67EF-F78C-53EB-E0D3135A0DB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E3715E5-3362-520B-4464-DE93A27ADF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5B69F10-BCCF-F33C-914A-1ECF837E1E0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48D9F2B8-EE43-2474-1C0D-236AA12A33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2580130-5A66-FF95-CF99-298E532CFE3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AA48120-AEB3-AFA9-A223-65C310B9CA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37FC56E0-B939-EDEC-6AD5-F9201ADEE12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75A3A87-324B-7AAE-E873-23B61B836F37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3B675D9D-05D6-560C-E9A8-9594E21A7D0C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039F3E0E-1D52-0FFE-31DB-2DC5977FB7A0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F1F4BEE-0C40-EBA0-766C-2ACC2DFE229B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40A777B2-34BA-9B42-B0DD-5D7E60EDD164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6C881708-8433-7D36-8A00-31B5AD380C40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51EF13C-B10D-6697-39A5-71C23E35EEAA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B41A109-6DA5-510C-A278-6BF01408F013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75FAD809-086E-5F3B-413C-24FEB64EA0E3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D850B6A5-A28B-51ED-5E0F-E375B86032A3}"/>
              </a:ext>
            </a:extLst>
          </p:cNvPr>
          <p:cNvSpPr/>
          <p:nvPr/>
        </p:nvSpPr>
        <p:spPr>
          <a:xfrm>
            <a:off x="1784200" y="2387587"/>
            <a:ext cx="2452332" cy="301049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E9E0CDF-356E-2BC2-A97C-8C3857E0F269}"/>
              </a:ext>
            </a:extLst>
          </p:cNvPr>
          <p:cNvSpPr txBox="1"/>
          <p:nvPr/>
        </p:nvSpPr>
        <p:spPr>
          <a:xfrm>
            <a:off x="198882" y="1698701"/>
            <a:ext cx="5614634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Forward use of brake performance atlas:</a:t>
            </a:r>
            <a:endParaRPr lang="en-ZA" sz="1600" dirty="0"/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3971D827-1671-936F-3BA4-3F00CAC0059C}"/>
              </a:ext>
            </a:extLst>
          </p:cNvPr>
          <p:cNvCxnSpPr>
            <a:cxnSpLocks/>
            <a:stCxn id="292" idx="3"/>
          </p:cNvCxnSpPr>
          <p:nvPr/>
        </p:nvCxnSpPr>
        <p:spPr>
          <a:xfrm flipV="1">
            <a:off x="1590576" y="3183474"/>
            <a:ext cx="987524" cy="50713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8" name="TextBox 287">
            <a:extLst>
              <a:ext uri="{FF2B5EF4-FFF2-40B4-BE49-F238E27FC236}">
                <a16:creationId xmlns:a16="http://schemas.microsoft.com/office/drawing/2014/main" id="{7317A626-D6CD-7827-481C-1D48FB2F24A8}"/>
              </a:ext>
            </a:extLst>
          </p:cNvPr>
          <p:cNvSpPr txBox="1"/>
          <p:nvPr/>
        </p:nvSpPr>
        <p:spPr>
          <a:xfrm>
            <a:off x="203048" y="2044097"/>
            <a:ext cx="1581151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INPUT</a:t>
            </a:r>
            <a:endParaRPr lang="en-ZA" sz="1600" dirty="0"/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9C2E8E48-1CE9-BCD0-2FAA-34299CA5309F}"/>
              </a:ext>
            </a:extLst>
          </p:cNvPr>
          <p:cNvSpPr txBox="1"/>
          <p:nvPr/>
        </p:nvSpPr>
        <p:spPr>
          <a:xfrm>
            <a:off x="4236532" y="2044097"/>
            <a:ext cx="1581150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OUTPUT</a:t>
            </a:r>
            <a:endParaRPr lang="en-ZA" sz="1600" dirty="0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02944CE9-E9E9-E2E5-C275-7D8196557BDD}"/>
              </a:ext>
            </a:extLst>
          </p:cNvPr>
          <p:cNvSpPr txBox="1"/>
          <p:nvPr/>
        </p:nvSpPr>
        <p:spPr>
          <a:xfrm>
            <a:off x="1775867" y="2041237"/>
            <a:ext cx="2460665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Performance maps</a:t>
            </a:r>
            <a:endParaRPr lang="en-ZA" sz="1600" dirty="0"/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45A2B4A5-F340-F0FF-4276-661FC3EBABE8}"/>
              </a:ext>
            </a:extLst>
          </p:cNvPr>
          <p:cNvSpPr txBox="1"/>
          <p:nvPr/>
        </p:nvSpPr>
        <p:spPr>
          <a:xfrm>
            <a:off x="316430" y="3429000"/>
            <a:ext cx="1274146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Vehicle speed</a:t>
            </a:r>
            <a:endParaRPr lang="en-ZA" sz="1400" dirty="0"/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41069B1-88F3-B278-C029-D1411593DF2F}"/>
              </a:ext>
            </a:extLst>
          </p:cNvPr>
          <p:cNvSpPr txBox="1"/>
          <p:nvPr/>
        </p:nvSpPr>
        <p:spPr>
          <a:xfrm>
            <a:off x="316430" y="4119794"/>
            <a:ext cx="1274146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Vehicle mass</a:t>
            </a:r>
            <a:endParaRPr lang="en-ZA" sz="1400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96C902F6-A122-7CC7-5C66-BA0845B4C461}"/>
              </a:ext>
            </a:extLst>
          </p:cNvPr>
          <p:cNvSpPr txBox="1"/>
          <p:nvPr/>
        </p:nvSpPr>
        <p:spPr>
          <a:xfrm>
            <a:off x="316430" y="4799942"/>
            <a:ext cx="1274146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Vehicle slope</a:t>
            </a:r>
            <a:endParaRPr lang="en-ZA" sz="1400" dirty="0"/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A945D899-8D66-9ADB-3FB0-168C1B2D875B}"/>
              </a:ext>
            </a:extLst>
          </p:cNvPr>
          <p:cNvCxnSpPr>
            <a:cxnSpLocks/>
            <a:stCxn id="293" idx="3"/>
          </p:cNvCxnSpPr>
          <p:nvPr/>
        </p:nvCxnSpPr>
        <p:spPr>
          <a:xfrm flipV="1">
            <a:off x="1590576" y="3183474"/>
            <a:ext cx="1047214" cy="119793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F0802B36-FCAD-7375-05D1-FA92513B4387}"/>
              </a:ext>
            </a:extLst>
          </p:cNvPr>
          <p:cNvCxnSpPr>
            <a:cxnSpLocks/>
            <a:stCxn id="294" idx="3"/>
          </p:cNvCxnSpPr>
          <p:nvPr/>
        </p:nvCxnSpPr>
        <p:spPr>
          <a:xfrm flipV="1">
            <a:off x="1590576" y="3274195"/>
            <a:ext cx="1076082" cy="178735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7" name="TextBox 296">
            <a:extLst>
              <a:ext uri="{FF2B5EF4-FFF2-40B4-BE49-F238E27FC236}">
                <a16:creationId xmlns:a16="http://schemas.microsoft.com/office/drawing/2014/main" id="{E65EB65C-5334-1958-40FE-ECD2507F0C8E}"/>
              </a:ext>
            </a:extLst>
          </p:cNvPr>
          <p:cNvSpPr txBox="1"/>
          <p:nvPr/>
        </p:nvSpPr>
        <p:spPr>
          <a:xfrm>
            <a:off x="316430" y="2536493"/>
            <a:ext cx="1274146" cy="7386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Brake volume estimate</a:t>
            </a:r>
            <a:endParaRPr lang="en-ZA" sz="1400" dirty="0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C686B93E-D3A4-BCED-9C64-3C62FDDA9152}"/>
              </a:ext>
            </a:extLst>
          </p:cNvPr>
          <p:cNvSpPr/>
          <p:nvPr/>
        </p:nvSpPr>
        <p:spPr>
          <a:xfrm>
            <a:off x="203048" y="2382651"/>
            <a:ext cx="1572820" cy="3015428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D74F388E-058E-B5F5-4154-25F592A55257}"/>
              </a:ext>
            </a:extLst>
          </p:cNvPr>
          <p:cNvCxnSpPr>
            <a:cxnSpLocks/>
            <a:stCxn id="297" idx="3"/>
          </p:cNvCxnSpPr>
          <p:nvPr/>
        </p:nvCxnSpPr>
        <p:spPr>
          <a:xfrm>
            <a:off x="1590576" y="2905825"/>
            <a:ext cx="543024" cy="39060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4" name="Straight Arrow Connector 313">
            <a:extLst>
              <a:ext uri="{FF2B5EF4-FFF2-40B4-BE49-F238E27FC236}">
                <a16:creationId xmlns:a16="http://schemas.microsoft.com/office/drawing/2014/main" id="{3DE22922-C784-E2A6-AAA4-270957E29B55}"/>
              </a:ext>
            </a:extLst>
          </p:cNvPr>
          <p:cNvCxnSpPr>
            <a:cxnSpLocks/>
            <a:stCxn id="73" idx="3"/>
          </p:cNvCxnSpPr>
          <p:nvPr/>
        </p:nvCxnSpPr>
        <p:spPr>
          <a:xfrm>
            <a:off x="2817950" y="3149074"/>
            <a:ext cx="1553202" cy="40896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8154069A-FC8B-6FDE-5E48-CAB0C214DFAE}"/>
              </a:ext>
            </a:extLst>
          </p:cNvPr>
          <p:cNvCxnSpPr>
            <a:cxnSpLocks/>
            <a:stCxn id="74" idx="1"/>
          </p:cNvCxnSpPr>
          <p:nvPr/>
        </p:nvCxnSpPr>
        <p:spPr>
          <a:xfrm>
            <a:off x="2817949" y="3149074"/>
            <a:ext cx="1588128" cy="109976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8" name="TextBox 317">
            <a:extLst>
              <a:ext uri="{FF2B5EF4-FFF2-40B4-BE49-F238E27FC236}">
                <a16:creationId xmlns:a16="http://schemas.microsoft.com/office/drawing/2014/main" id="{86E0EF74-3509-641E-5CFD-2114B7AEEFFD}"/>
              </a:ext>
            </a:extLst>
          </p:cNvPr>
          <p:cNvSpPr txBox="1"/>
          <p:nvPr/>
        </p:nvSpPr>
        <p:spPr>
          <a:xfrm>
            <a:off x="4380005" y="3296430"/>
            <a:ext cx="1338616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Stopping distance</a:t>
            </a:r>
            <a:endParaRPr lang="en-ZA" sz="1400" dirty="0"/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9FE523A7-98B3-90B8-154E-1C6E093DF469}"/>
              </a:ext>
            </a:extLst>
          </p:cNvPr>
          <p:cNvSpPr txBox="1"/>
          <p:nvPr/>
        </p:nvSpPr>
        <p:spPr>
          <a:xfrm>
            <a:off x="4398456" y="3987224"/>
            <a:ext cx="1320165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Brake pad temperature</a:t>
            </a:r>
            <a:endParaRPr lang="en-ZA" sz="1400" dirty="0"/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55ACEF0E-8FF9-3196-B0AC-7A4FE3A0FE90}"/>
              </a:ext>
            </a:extLst>
          </p:cNvPr>
          <p:cNvSpPr/>
          <p:nvPr/>
        </p:nvSpPr>
        <p:spPr>
          <a:xfrm>
            <a:off x="4236531" y="2387587"/>
            <a:ext cx="1581150" cy="3015428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44A91CA6-EC32-1EE4-FFF3-605E901EA6FE}"/>
              </a:ext>
            </a:extLst>
          </p:cNvPr>
          <p:cNvGrpSpPr/>
          <p:nvPr/>
        </p:nvGrpSpPr>
        <p:grpSpPr>
          <a:xfrm>
            <a:off x="8005758" y="2665882"/>
            <a:ext cx="1758478" cy="1758477"/>
            <a:chOff x="5448061" y="1218466"/>
            <a:chExt cx="1758478" cy="1758477"/>
          </a:xfrm>
        </p:grpSpPr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EDAA09FC-8F2C-01F1-C741-EBD66CE920C0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342" name="Rectangle 341">
                <a:extLst>
                  <a:ext uri="{FF2B5EF4-FFF2-40B4-BE49-F238E27FC236}">
                    <a16:creationId xmlns:a16="http://schemas.microsoft.com/office/drawing/2014/main" id="{EA4F7D97-C27E-B75D-0ACF-C3B219AB5BE5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3" name="Rectangle 342">
                <a:extLst>
                  <a:ext uri="{FF2B5EF4-FFF2-40B4-BE49-F238E27FC236}">
                    <a16:creationId xmlns:a16="http://schemas.microsoft.com/office/drawing/2014/main" id="{51B80E97-4354-EF56-B4F5-1356BE671FA2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344" name="Rectangle 343">
                <a:extLst>
                  <a:ext uri="{FF2B5EF4-FFF2-40B4-BE49-F238E27FC236}">
                    <a16:creationId xmlns:a16="http://schemas.microsoft.com/office/drawing/2014/main" id="{A97A3FF0-7EAD-5459-95E2-83C147B3FFF4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480B6DFA-0ED8-98DA-588B-74A708F7D778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D6F1B71B-EFD1-B09E-BEC6-80F0C66551D2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F5D79E43-8871-11D8-1B6C-94FB14819B4F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AD532389-8025-DEA6-865B-18F1F7D16EB0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49" name="Rectangle 348">
                <a:extLst>
                  <a:ext uri="{FF2B5EF4-FFF2-40B4-BE49-F238E27FC236}">
                    <a16:creationId xmlns:a16="http://schemas.microsoft.com/office/drawing/2014/main" id="{A00535AB-C9AF-8B75-0A76-755AEBB20BFF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0" name="Rectangle 349">
                <a:extLst>
                  <a:ext uri="{FF2B5EF4-FFF2-40B4-BE49-F238E27FC236}">
                    <a16:creationId xmlns:a16="http://schemas.microsoft.com/office/drawing/2014/main" id="{D261E802-D900-E8D7-81C9-49CCFB2BD8A6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1" name="Rectangle 350">
                <a:extLst>
                  <a:ext uri="{FF2B5EF4-FFF2-40B4-BE49-F238E27FC236}">
                    <a16:creationId xmlns:a16="http://schemas.microsoft.com/office/drawing/2014/main" id="{70B8AF66-6266-A810-764D-B7D327AC2906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id="{3C421A97-969C-6E00-4BC1-CB9BF97B5580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3" name="Rectangle 352">
                <a:extLst>
                  <a:ext uri="{FF2B5EF4-FFF2-40B4-BE49-F238E27FC236}">
                    <a16:creationId xmlns:a16="http://schemas.microsoft.com/office/drawing/2014/main" id="{16D9C5B7-1B91-E5A6-7B85-D07F63DA6FD4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4" name="Rectangle 353">
                <a:extLst>
                  <a:ext uri="{FF2B5EF4-FFF2-40B4-BE49-F238E27FC236}">
                    <a16:creationId xmlns:a16="http://schemas.microsoft.com/office/drawing/2014/main" id="{D4C16D39-8931-8E23-48CC-27A71636E5FF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5" name="Rectangle 354">
                <a:extLst>
                  <a:ext uri="{FF2B5EF4-FFF2-40B4-BE49-F238E27FC236}">
                    <a16:creationId xmlns:a16="http://schemas.microsoft.com/office/drawing/2014/main" id="{577BB174-CC22-B297-CF2B-4B7AEECC82AE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6" name="Rectangle 355">
                <a:extLst>
                  <a:ext uri="{FF2B5EF4-FFF2-40B4-BE49-F238E27FC236}">
                    <a16:creationId xmlns:a16="http://schemas.microsoft.com/office/drawing/2014/main" id="{A3025812-633A-1D6E-5D65-DA4D23997170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7" name="Rectangle 356">
                <a:extLst>
                  <a:ext uri="{FF2B5EF4-FFF2-40B4-BE49-F238E27FC236}">
                    <a16:creationId xmlns:a16="http://schemas.microsoft.com/office/drawing/2014/main" id="{C542D41C-654D-04DC-95E7-EAC7968835CC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8" name="Rectangle 357">
                <a:extLst>
                  <a:ext uri="{FF2B5EF4-FFF2-40B4-BE49-F238E27FC236}">
                    <a16:creationId xmlns:a16="http://schemas.microsoft.com/office/drawing/2014/main" id="{A42106B6-652F-67CB-BDAA-3191A3A92711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F286A432-775F-D55B-BAC9-BF1D29ADCF4C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:a16="http://schemas.microsoft.com/office/drawing/2014/main" id="{A86D179D-4340-4497-A320-D15CCF7ECE8C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1" name="Rectangle 360">
                <a:extLst>
                  <a:ext uri="{FF2B5EF4-FFF2-40B4-BE49-F238E27FC236}">
                    <a16:creationId xmlns:a16="http://schemas.microsoft.com/office/drawing/2014/main" id="{D7B1DF68-1D1C-E322-BD4C-756121ADDC5E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id="{4DA79798-8070-86E7-271A-49E52FD48409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id="{BFEF0511-A68A-F720-3E16-51F345326BE2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EBBA14A6-5DF6-4C76-DDC3-2364779363DB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id="{C6A78E9B-B248-3D2E-E37F-453FC41DBFF4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7D917230-5F2E-717B-6F3F-AB0C487DBD60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FB4A8C44-3552-9033-CF9F-FECB697E11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FED89679-1FA7-3AC9-D0B0-3856D32441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A4C03E55-7928-2D58-3EEF-AAEF8034D32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BB8ADCAB-DEF3-E126-CD55-46E0CC81379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8F77448B-AFAC-A3A4-1369-994FC9A876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4CA7F934-9325-EB2A-E08A-F385647E85E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1F1393BC-1232-4558-940A-C411844C28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B5CC6279-3E6D-7DA4-7A8D-360BB8B859E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B0FC5ED7-73FD-D3A5-8B3F-8B4F9859F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306F833C-FF4A-BF42-7229-368A9913F4A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3327CE87-E266-C2EF-7AC7-8F7ECFF2ACAC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89B863B-0DC0-5A0E-4441-F6A357EDDEAD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9F6E7E8D-8273-EC99-C21A-33C550F1C256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EDF9C6C-55C1-14EC-0045-FC6EEFA70020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ABE5B3CA-A425-9DEE-FBA9-8ED93A25025C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B9F6E3DD-24CF-A623-AA6A-104DB8AC91D6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4679D23-D740-4F14-3A22-684A21F3724C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74BDED69-226C-6CEE-6BF1-EED13D801C38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858594E3-C397-AC40-B865-F59891D02141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2494B2E7-2728-EDAB-14AB-44D56EB6688F}"/>
              </a:ext>
            </a:extLst>
          </p:cNvPr>
          <p:cNvGrpSpPr/>
          <p:nvPr/>
        </p:nvGrpSpPr>
        <p:grpSpPr>
          <a:xfrm>
            <a:off x="8172447" y="2967270"/>
            <a:ext cx="1758478" cy="1758477"/>
            <a:chOff x="5448061" y="1218466"/>
            <a:chExt cx="1758478" cy="1758477"/>
          </a:xfrm>
        </p:grpSpPr>
        <p:grpSp>
          <p:nvGrpSpPr>
            <p:cNvPr id="368" name="Group 367">
              <a:extLst>
                <a:ext uri="{FF2B5EF4-FFF2-40B4-BE49-F238E27FC236}">
                  <a16:creationId xmlns:a16="http://schemas.microsoft.com/office/drawing/2014/main" id="{D1E1CED7-2263-C54A-A8EB-45CA8E53D1FD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0FED76C6-9681-19C1-37FB-03E72EB54E75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6333B240-1F5A-D2B5-FA1A-D33B5E5FD57A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166E6BEB-7AE1-7028-9C4C-FCE88644512B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id="{245679F6-C08C-AFDF-7CA7-50449134B1DE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D79930DD-D1F2-1796-5C38-FC09258B31AC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id="{7D32C382-12E4-F2DA-8436-9509BDAB40A7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4" name="Rectangle 393">
                <a:extLst>
                  <a:ext uri="{FF2B5EF4-FFF2-40B4-BE49-F238E27FC236}">
                    <a16:creationId xmlns:a16="http://schemas.microsoft.com/office/drawing/2014/main" id="{E694BC8D-992D-0BD0-66D0-BA3A0A87A305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5" name="Rectangle 394">
                <a:extLst>
                  <a:ext uri="{FF2B5EF4-FFF2-40B4-BE49-F238E27FC236}">
                    <a16:creationId xmlns:a16="http://schemas.microsoft.com/office/drawing/2014/main" id="{C90179F2-20A3-3BD5-7846-0681574D0BEB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BAD8DE8E-1CAF-AD1D-CDC2-9395D408141F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7D924A86-E285-CE10-7BC4-E56C3B64E691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50E80946-B1D4-B344-61CB-6013B5A60DE9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7AEDAA5F-246F-FC01-5856-F007A336ABC4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id="{FAFC4877-5ACC-D22A-733B-B60F555E0FC7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id="{EFE12C1C-1D80-1BD8-CC11-E560868A3697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id="{A68369FD-1F6C-15DA-6719-65FDB0D5833E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id="{037D6D56-213E-0DF5-D5FB-B84E9161AE08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id="{DCAE95B9-A6A4-7370-1120-95090A6B8435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id="{8379AFB9-C2D9-FAD8-F73A-011E12876DE6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id="{A6EA6471-8C19-3ED6-1E00-6C31F3E422E6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6DB65F00-AC95-ADA9-9A3B-B1EE5A87C43D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8" name="Rectangle 407">
                <a:extLst>
                  <a:ext uri="{FF2B5EF4-FFF2-40B4-BE49-F238E27FC236}">
                    <a16:creationId xmlns:a16="http://schemas.microsoft.com/office/drawing/2014/main" id="{899F3BBB-5123-F2AB-7862-7D993E7C1144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09" name="Rectangle 408">
                <a:extLst>
                  <a:ext uri="{FF2B5EF4-FFF2-40B4-BE49-F238E27FC236}">
                    <a16:creationId xmlns:a16="http://schemas.microsoft.com/office/drawing/2014/main" id="{A480A0B5-AB97-1039-A43E-E690125263E0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10" name="Rectangle 409">
                <a:extLst>
                  <a:ext uri="{FF2B5EF4-FFF2-40B4-BE49-F238E27FC236}">
                    <a16:creationId xmlns:a16="http://schemas.microsoft.com/office/drawing/2014/main" id="{93DF128E-9915-0632-9BC4-C693CD067541}"/>
                  </a:ext>
                </a:extLst>
              </p:cNvPr>
              <p:cNvSpPr/>
              <p:nvPr/>
            </p:nvSpPr>
            <p:spPr>
              <a:xfrm>
                <a:off x="26765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11" name="Rectangle 410">
                <a:extLst>
                  <a:ext uri="{FF2B5EF4-FFF2-40B4-BE49-F238E27FC236}">
                    <a16:creationId xmlns:a16="http://schemas.microsoft.com/office/drawing/2014/main" id="{A9F0039C-22A8-4FF7-11B3-934DEEEC8121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12" name="Rectangle 411">
                <a:extLst>
                  <a:ext uri="{FF2B5EF4-FFF2-40B4-BE49-F238E27FC236}">
                    <a16:creationId xmlns:a16="http://schemas.microsoft.com/office/drawing/2014/main" id="{F2FB57DA-9008-52FC-6616-99C02E31E201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2E38E961-3258-4EAA-7652-E37348EDE5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27DD3563-DA58-B3D7-A77C-626392E6DF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5828582F-EAA5-5634-F1FA-AB5266238AB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1483185C-6AAB-7602-7C3C-79E1D77B3AD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657BB191-ED8D-10C4-4857-6CC942F4BC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B7B8E8E0-ABA0-FBF6-64A8-260498ED538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82B9747B-ACFD-E97D-AA1D-1681ADA943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A5FC60C7-75C6-CA84-D581-A58C08461B9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4686ECEE-1308-C39B-18C8-08D3D5E72E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5F0AEEFF-3CC6-9C71-0782-17CCF7285FC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9FE60D7C-C7EB-5A87-270B-B554605AB085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C128E5D6-7957-61AF-1991-C73D9722FBB4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EFCBA73-02CC-B392-1CB9-F4BA278F2159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9C6D5BC-E0D1-F510-CA0B-67C95E641AFC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DD664ADA-57AD-E173-8997-49D0B5255B68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AB348A72-2BFA-BEF8-8337-00DB37719B55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549A9E55-37DA-1CDC-B352-E2516CD7CFEC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31DEC74B-814D-6375-D709-3316C8A73975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E837D97-9514-C8BC-C334-57AC446642BE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63B67C30-FC18-5150-CF49-379DDD935CAD}"/>
              </a:ext>
            </a:extLst>
          </p:cNvPr>
          <p:cNvGrpSpPr/>
          <p:nvPr/>
        </p:nvGrpSpPr>
        <p:grpSpPr>
          <a:xfrm>
            <a:off x="8373939" y="3255318"/>
            <a:ext cx="1758478" cy="1758477"/>
            <a:chOff x="5448061" y="1218466"/>
            <a:chExt cx="1758478" cy="1758477"/>
          </a:xfrm>
        </p:grpSpPr>
        <p:grpSp>
          <p:nvGrpSpPr>
            <p:cNvPr id="414" name="Group 413">
              <a:extLst>
                <a:ext uri="{FF2B5EF4-FFF2-40B4-BE49-F238E27FC236}">
                  <a16:creationId xmlns:a16="http://schemas.microsoft.com/office/drawing/2014/main" id="{D008989E-924F-895B-994C-056605FD435E}"/>
                </a:ext>
              </a:extLst>
            </p:cNvPr>
            <p:cNvGrpSpPr/>
            <p:nvPr/>
          </p:nvGrpSpPr>
          <p:grpSpPr>
            <a:xfrm>
              <a:off x="5448061" y="1218466"/>
              <a:ext cx="1758478" cy="1758477"/>
              <a:chOff x="1457325" y="1981200"/>
              <a:chExt cx="3048000" cy="3048000"/>
            </a:xfrm>
          </p:grpSpPr>
          <p:sp>
            <p:nvSpPr>
              <p:cNvPr id="434" name="Rectangle 433">
                <a:extLst>
                  <a:ext uri="{FF2B5EF4-FFF2-40B4-BE49-F238E27FC236}">
                    <a16:creationId xmlns:a16="http://schemas.microsoft.com/office/drawing/2014/main" id="{8F87798A-00BF-0647-DDF5-60474534DB52}"/>
                  </a:ext>
                </a:extLst>
              </p:cNvPr>
              <p:cNvSpPr/>
              <p:nvPr/>
            </p:nvSpPr>
            <p:spPr>
              <a:xfrm>
                <a:off x="14573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35" name="Rectangle 434">
                <a:extLst>
                  <a:ext uri="{FF2B5EF4-FFF2-40B4-BE49-F238E27FC236}">
                    <a16:creationId xmlns:a16="http://schemas.microsoft.com/office/drawing/2014/main" id="{41809F5B-DDF6-E761-EDE5-DA6072BF15CA}"/>
                  </a:ext>
                </a:extLst>
              </p:cNvPr>
              <p:cNvSpPr/>
              <p:nvPr/>
            </p:nvSpPr>
            <p:spPr>
              <a:xfrm>
                <a:off x="2066925" y="1981200"/>
                <a:ext cx="609600" cy="6096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436" name="Rectangle 435">
                <a:extLst>
                  <a:ext uri="{FF2B5EF4-FFF2-40B4-BE49-F238E27FC236}">
                    <a16:creationId xmlns:a16="http://schemas.microsoft.com/office/drawing/2014/main" id="{2854E888-AC3A-AB89-6209-B87385470A21}"/>
                  </a:ext>
                </a:extLst>
              </p:cNvPr>
              <p:cNvSpPr/>
              <p:nvPr/>
            </p:nvSpPr>
            <p:spPr>
              <a:xfrm>
                <a:off x="26765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37" name="Rectangle 436">
                <a:extLst>
                  <a:ext uri="{FF2B5EF4-FFF2-40B4-BE49-F238E27FC236}">
                    <a16:creationId xmlns:a16="http://schemas.microsoft.com/office/drawing/2014/main" id="{FFE1A818-45A5-4251-3C37-EFC7DDAFD874}"/>
                  </a:ext>
                </a:extLst>
              </p:cNvPr>
              <p:cNvSpPr/>
              <p:nvPr/>
            </p:nvSpPr>
            <p:spPr>
              <a:xfrm>
                <a:off x="32861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38" name="Rectangle 437">
                <a:extLst>
                  <a:ext uri="{FF2B5EF4-FFF2-40B4-BE49-F238E27FC236}">
                    <a16:creationId xmlns:a16="http://schemas.microsoft.com/office/drawing/2014/main" id="{956D6226-C5FD-0A71-2FAE-68DA894EE898}"/>
                  </a:ext>
                </a:extLst>
              </p:cNvPr>
              <p:cNvSpPr/>
              <p:nvPr/>
            </p:nvSpPr>
            <p:spPr>
              <a:xfrm>
                <a:off x="3895725" y="19812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39" name="Rectangle 438">
                <a:extLst>
                  <a:ext uri="{FF2B5EF4-FFF2-40B4-BE49-F238E27FC236}">
                    <a16:creationId xmlns:a16="http://schemas.microsoft.com/office/drawing/2014/main" id="{D870DC60-9532-503E-E48A-16992EE17A33}"/>
                  </a:ext>
                </a:extLst>
              </p:cNvPr>
              <p:cNvSpPr/>
              <p:nvPr/>
            </p:nvSpPr>
            <p:spPr>
              <a:xfrm>
                <a:off x="14573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0" name="Rectangle 439">
                <a:extLst>
                  <a:ext uri="{FF2B5EF4-FFF2-40B4-BE49-F238E27FC236}">
                    <a16:creationId xmlns:a16="http://schemas.microsoft.com/office/drawing/2014/main" id="{676E3B99-99FC-3E98-509F-55B848E57819}"/>
                  </a:ext>
                </a:extLst>
              </p:cNvPr>
              <p:cNvSpPr/>
              <p:nvPr/>
            </p:nvSpPr>
            <p:spPr>
              <a:xfrm>
                <a:off x="14573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1" name="Rectangle 440">
                <a:extLst>
                  <a:ext uri="{FF2B5EF4-FFF2-40B4-BE49-F238E27FC236}">
                    <a16:creationId xmlns:a16="http://schemas.microsoft.com/office/drawing/2014/main" id="{FAE01A66-402D-0201-4EC7-2278280F8091}"/>
                  </a:ext>
                </a:extLst>
              </p:cNvPr>
              <p:cNvSpPr/>
              <p:nvPr/>
            </p:nvSpPr>
            <p:spPr>
              <a:xfrm>
                <a:off x="14573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2" name="Rectangle 441">
                <a:extLst>
                  <a:ext uri="{FF2B5EF4-FFF2-40B4-BE49-F238E27FC236}">
                    <a16:creationId xmlns:a16="http://schemas.microsoft.com/office/drawing/2014/main" id="{7756D19E-DE84-97C3-17F5-074B01F1D04B}"/>
                  </a:ext>
                </a:extLst>
              </p:cNvPr>
              <p:cNvSpPr/>
              <p:nvPr/>
            </p:nvSpPr>
            <p:spPr>
              <a:xfrm>
                <a:off x="14573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3" name="Rectangle 442">
                <a:extLst>
                  <a:ext uri="{FF2B5EF4-FFF2-40B4-BE49-F238E27FC236}">
                    <a16:creationId xmlns:a16="http://schemas.microsoft.com/office/drawing/2014/main" id="{24DDEC25-A8AC-70FA-659E-3AD4CF9E2E7E}"/>
                  </a:ext>
                </a:extLst>
              </p:cNvPr>
              <p:cNvSpPr/>
              <p:nvPr/>
            </p:nvSpPr>
            <p:spPr>
              <a:xfrm>
                <a:off x="20669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4" name="Rectangle 443">
                <a:extLst>
                  <a:ext uri="{FF2B5EF4-FFF2-40B4-BE49-F238E27FC236}">
                    <a16:creationId xmlns:a16="http://schemas.microsoft.com/office/drawing/2014/main" id="{2146151B-44CD-2998-82CC-E5195BDDC9FA}"/>
                  </a:ext>
                </a:extLst>
              </p:cNvPr>
              <p:cNvSpPr/>
              <p:nvPr/>
            </p:nvSpPr>
            <p:spPr>
              <a:xfrm>
                <a:off x="26765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5" name="Rectangle 444">
                <a:extLst>
                  <a:ext uri="{FF2B5EF4-FFF2-40B4-BE49-F238E27FC236}">
                    <a16:creationId xmlns:a16="http://schemas.microsoft.com/office/drawing/2014/main" id="{5F20D73E-DE37-4177-0118-B57FF5A5D5DF}"/>
                  </a:ext>
                </a:extLst>
              </p:cNvPr>
              <p:cNvSpPr/>
              <p:nvPr/>
            </p:nvSpPr>
            <p:spPr>
              <a:xfrm>
                <a:off x="26765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6" name="Rectangle 445">
                <a:extLst>
                  <a:ext uri="{FF2B5EF4-FFF2-40B4-BE49-F238E27FC236}">
                    <a16:creationId xmlns:a16="http://schemas.microsoft.com/office/drawing/2014/main" id="{A1A40DA1-AE05-6215-345E-AA809FEB848A}"/>
                  </a:ext>
                </a:extLst>
              </p:cNvPr>
              <p:cNvSpPr/>
              <p:nvPr/>
            </p:nvSpPr>
            <p:spPr>
              <a:xfrm>
                <a:off x="20669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7" name="Rectangle 446">
                <a:extLst>
                  <a:ext uri="{FF2B5EF4-FFF2-40B4-BE49-F238E27FC236}">
                    <a16:creationId xmlns:a16="http://schemas.microsoft.com/office/drawing/2014/main" id="{005CF54B-9B7F-0DDB-236A-5D1658B4BBDA}"/>
                  </a:ext>
                </a:extLst>
              </p:cNvPr>
              <p:cNvSpPr/>
              <p:nvPr/>
            </p:nvSpPr>
            <p:spPr>
              <a:xfrm>
                <a:off x="20669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8" name="Rectangle 447">
                <a:extLst>
                  <a:ext uri="{FF2B5EF4-FFF2-40B4-BE49-F238E27FC236}">
                    <a16:creationId xmlns:a16="http://schemas.microsoft.com/office/drawing/2014/main" id="{D5A2D013-58F2-47A5-A4B5-2348C2DE4619}"/>
                  </a:ext>
                </a:extLst>
              </p:cNvPr>
              <p:cNvSpPr/>
              <p:nvPr/>
            </p:nvSpPr>
            <p:spPr>
              <a:xfrm>
                <a:off x="26765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49" name="Rectangle 448">
                <a:extLst>
                  <a:ext uri="{FF2B5EF4-FFF2-40B4-BE49-F238E27FC236}">
                    <a16:creationId xmlns:a16="http://schemas.microsoft.com/office/drawing/2014/main" id="{44847B1B-2B34-3A11-3CC5-BD6763434ED7}"/>
                  </a:ext>
                </a:extLst>
              </p:cNvPr>
              <p:cNvSpPr/>
              <p:nvPr/>
            </p:nvSpPr>
            <p:spPr>
              <a:xfrm>
                <a:off x="32861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0" name="Rectangle 449">
                <a:extLst>
                  <a:ext uri="{FF2B5EF4-FFF2-40B4-BE49-F238E27FC236}">
                    <a16:creationId xmlns:a16="http://schemas.microsoft.com/office/drawing/2014/main" id="{67D248B9-9D53-3715-1D90-439CE143D781}"/>
                  </a:ext>
                </a:extLst>
              </p:cNvPr>
              <p:cNvSpPr/>
              <p:nvPr/>
            </p:nvSpPr>
            <p:spPr>
              <a:xfrm>
                <a:off x="32861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1" name="Rectangle 450">
                <a:extLst>
                  <a:ext uri="{FF2B5EF4-FFF2-40B4-BE49-F238E27FC236}">
                    <a16:creationId xmlns:a16="http://schemas.microsoft.com/office/drawing/2014/main" id="{A9EF00E2-6D18-1328-CB03-5A13644D49C8}"/>
                  </a:ext>
                </a:extLst>
              </p:cNvPr>
              <p:cNvSpPr/>
              <p:nvPr/>
            </p:nvSpPr>
            <p:spPr>
              <a:xfrm>
                <a:off x="32861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2" name="Rectangle 451">
                <a:extLst>
                  <a:ext uri="{FF2B5EF4-FFF2-40B4-BE49-F238E27FC236}">
                    <a16:creationId xmlns:a16="http://schemas.microsoft.com/office/drawing/2014/main" id="{A94F2E2F-66EB-716C-AEAD-F78F7D38A577}"/>
                  </a:ext>
                </a:extLst>
              </p:cNvPr>
              <p:cNvSpPr/>
              <p:nvPr/>
            </p:nvSpPr>
            <p:spPr>
              <a:xfrm>
                <a:off x="3895725" y="25908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3" name="Rectangle 452">
                <a:extLst>
                  <a:ext uri="{FF2B5EF4-FFF2-40B4-BE49-F238E27FC236}">
                    <a16:creationId xmlns:a16="http://schemas.microsoft.com/office/drawing/2014/main" id="{7E906870-92AE-C629-62FC-8B6F37713BE6}"/>
                  </a:ext>
                </a:extLst>
              </p:cNvPr>
              <p:cNvSpPr/>
              <p:nvPr/>
            </p:nvSpPr>
            <p:spPr>
              <a:xfrm>
                <a:off x="3895725" y="32004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4" name="Rectangle 453">
                <a:extLst>
                  <a:ext uri="{FF2B5EF4-FFF2-40B4-BE49-F238E27FC236}">
                    <a16:creationId xmlns:a16="http://schemas.microsoft.com/office/drawing/2014/main" id="{C0F6F16A-C677-1E6D-1CF1-1FF1B0B82095}"/>
                  </a:ext>
                </a:extLst>
              </p:cNvPr>
              <p:cNvSpPr/>
              <p:nvPr/>
            </p:nvSpPr>
            <p:spPr>
              <a:xfrm>
                <a:off x="3895725" y="38100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5" name="Rectangle 454">
                <a:extLst>
                  <a:ext uri="{FF2B5EF4-FFF2-40B4-BE49-F238E27FC236}">
                    <a16:creationId xmlns:a16="http://schemas.microsoft.com/office/drawing/2014/main" id="{1E4C3B40-38DB-18AD-51D8-45D953D06DA4}"/>
                  </a:ext>
                </a:extLst>
              </p:cNvPr>
              <p:cNvSpPr/>
              <p:nvPr/>
            </p:nvSpPr>
            <p:spPr>
              <a:xfrm>
                <a:off x="20669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6" name="Rectangle 455">
                <a:extLst>
                  <a:ext uri="{FF2B5EF4-FFF2-40B4-BE49-F238E27FC236}">
                    <a16:creationId xmlns:a16="http://schemas.microsoft.com/office/drawing/2014/main" id="{295F71B8-FB79-ECC4-CC60-257DF9925B1D}"/>
                  </a:ext>
                </a:extLst>
              </p:cNvPr>
              <p:cNvSpPr/>
              <p:nvPr/>
            </p:nvSpPr>
            <p:spPr>
              <a:xfrm>
                <a:off x="2676525" y="4419601"/>
                <a:ext cx="609601" cy="60959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7" name="Rectangle 456">
                <a:extLst>
                  <a:ext uri="{FF2B5EF4-FFF2-40B4-BE49-F238E27FC236}">
                    <a16:creationId xmlns:a16="http://schemas.microsoft.com/office/drawing/2014/main" id="{31C0B4C2-B0C7-FC89-5E65-C811494EAD3B}"/>
                  </a:ext>
                </a:extLst>
              </p:cNvPr>
              <p:cNvSpPr/>
              <p:nvPr/>
            </p:nvSpPr>
            <p:spPr>
              <a:xfrm>
                <a:off x="32861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458" name="Rectangle 457">
                <a:extLst>
                  <a:ext uri="{FF2B5EF4-FFF2-40B4-BE49-F238E27FC236}">
                    <a16:creationId xmlns:a16="http://schemas.microsoft.com/office/drawing/2014/main" id="{7D8E35B3-588C-CE9B-3BAA-76F04F68A0CB}"/>
                  </a:ext>
                </a:extLst>
              </p:cNvPr>
              <p:cNvSpPr/>
              <p:nvPr/>
            </p:nvSpPr>
            <p:spPr>
              <a:xfrm>
                <a:off x="3895725" y="4419600"/>
                <a:ext cx="609600" cy="6096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2B558ABE-C01F-635C-3384-2E06D8D9E8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75210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667F3D93-727B-DFE0-BD94-A199D130B5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449721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E99C5BE9-E44A-E504-B8C6-E2B7C8CD3B6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89343" y="2121956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75F73E38-81F5-064D-EF50-9FC37954F4F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67955" y="209527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537BB61E-0C53-5AA4-9841-41DA5002A9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9926" y="2095278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C84D6F96-9571-E08B-8D20-D1A40AAE4E3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917771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C72B6ACD-742C-3BCE-C32E-CE2DEF22B6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14750" y="2806592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36B592E2-E9E6-3CE0-E804-E61DDCF3603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30048" y="2101049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90F7B5F5-F5D3-A800-89B7-B349D3EDD3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23909" y="139491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AC831262-57F2-3BF0-6AA9-2A38ED19BED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19650" y="2101050"/>
              <a:ext cx="1412277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F48D2DC4-2005-1719-1322-A23A89B3F7F7}"/>
                </a:ext>
              </a:extLst>
            </p:cNvPr>
            <p:cNvSpPr/>
            <p:nvPr/>
          </p:nvSpPr>
          <p:spPr>
            <a:xfrm>
              <a:off x="5583014" y="135158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78520537-6B24-DC9F-A1F5-A9B79CD8460D}"/>
                </a:ext>
              </a:extLst>
            </p:cNvPr>
            <p:cNvSpPr/>
            <p:nvPr/>
          </p:nvSpPr>
          <p:spPr>
            <a:xfrm>
              <a:off x="6984302" y="135126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26ADD301-FB4A-E7D4-1522-19433420FEAA}"/>
                </a:ext>
              </a:extLst>
            </p:cNvPr>
            <p:cNvSpPr/>
            <p:nvPr/>
          </p:nvSpPr>
          <p:spPr>
            <a:xfrm>
              <a:off x="6984302" y="2747819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1F122F3A-BA3B-EF08-B340-FFDDF4DD3919}"/>
                </a:ext>
              </a:extLst>
            </p:cNvPr>
            <p:cNvSpPr/>
            <p:nvPr/>
          </p:nvSpPr>
          <p:spPr>
            <a:xfrm>
              <a:off x="5583014" y="2758370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70EB7C2D-EE97-F9CB-0391-4BF964223C5C}"/>
                </a:ext>
              </a:extLst>
            </p:cNvPr>
            <p:cNvSpPr/>
            <p:nvPr/>
          </p:nvSpPr>
          <p:spPr>
            <a:xfrm>
              <a:off x="6283339" y="2052552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4B3A87AB-2230-16C9-B220-091D35337C68}"/>
                </a:ext>
              </a:extLst>
            </p:cNvPr>
            <p:cNvSpPr/>
            <p:nvPr/>
          </p:nvSpPr>
          <p:spPr>
            <a:xfrm>
              <a:off x="6283339" y="276386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447E9720-66BD-FC91-794B-EAE691258456}"/>
                </a:ext>
              </a:extLst>
            </p:cNvPr>
            <p:cNvSpPr/>
            <p:nvPr/>
          </p:nvSpPr>
          <p:spPr>
            <a:xfrm>
              <a:off x="6989520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ACCEFA33-13B5-0ACE-0676-E261C93C3F47}"/>
                </a:ext>
              </a:extLst>
            </p:cNvPr>
            <p:cNvSpPr/>
            <p:nvPr/>
          </p:nvSpPr>
          <p:spPr>
            <a:xfrm>
              <a:off x="5586359" y="2049328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EFAD0CB8-8235-15EF-67FE-0EA579D3C469}"/>
                </a:ext>
              </a:extLst>
            </p:cNvPr>
            <p:cNvSpPr/>
            <p:nvPr/>
          </p:nvSpPr>
          <p:spPr>
            <a:xfrm>
              <a:off x="6287322" y="1351016"/>
              <a:ext cx="85451" cy="85451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459" name="Rectangle 458">
            <a:extLst>
              <a:ext uri="{FF2B5EF4-FFF2-40B4-BE49-F238E27FC236}">
                <a16:creationId xmlns:a16="http://schemas.microsoft.com/office/drawing/2014/main" id="{DD7CC1B9-41C5-12D8-3B1E-3889CB023EB2}"/>
              </a:ext>
            </a:extLst>
          </p:cNvPr>
          <p:cNvSpPr/>
          <p:nvPr/>
        </p:nvSpPr>
        <p:spPr>
          <a:xfrm>
            <a:off x="7842089" y="2381631"/>
            <a:ext cx="2452332" cy="301049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4B9786FC-C16D-A9FF-A80B-46B1CBECE3A2}"/>
              </a:ext>
            </a:extLst>
          </p:cNvPr>
          <p:cNvSpPr txBox="1"/>
          <p:nvPr/>
        </p:nvSpPr>
        <p:spPr>
          <a:xfrm>
            <a:off x="6256771" y="1702793"/>
            <a:ext cx="5614634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Inverse use of brake performance atlas:</a:t>
            </a:r>
            <a:endParaRPr lang="en-ZA" sz="1600" dirty="0"/>
          </a:p>
        </p:txBody>
      </p:sp>
      <p:cxnSp>
        <p:nvCxnSpPr>
          <p:cNvPr id="461" name="Straight Arrow Connector 460">
            <a:extLst>
              <a:ext uri="{FF2B5EF4-FFF2-40B4-BE49-F238E27FC236}">
                <a16:creationId xmlns:a16="http://schemas.microsoft.com/office/drawing/2014/main" id="{23140397-6F0C-4ADE-BA55-DFED4A7484F2}"/>
              </a:ext>
            </a:extLst>
          </p:cNvPr>
          <p:cNvCxnSpPr>
            <a:cxnSpLocks/>
            <a:endCxn id="343" idx="1"/>
          </p:cNvCxnSpPr>
          <p:nvPr/>
        </p:nvCxnSpPr>
        <p:spPr>
          <a:xfrm flipV="1">
            <a:off x="7707150" y="2841730"/>
            <a:ext cx="650304" cy="20282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2" name="TextBox 461">
            <a:extLst>
              <a:ext uri="{FF2B5EF4-FFF2-40B4-BE49-F238E27FC236}">
                <a16:creationId xmlns:a16="http://schemas.microsoft.com/office/drawing/2014/main" id="{A183EF8C-EF9E-AE0F-6E39-9590F2971E22}"/>
              </a:ext>
            </a:extLst>
          </p:cNvPr>
          <p:cNvSpPr txBox="1"/>
          <p:nvPr/>
        </p:nvSpPr>
        <p:spPr>
          <a:xfrm>
            <a:off x="6260937" y="2038141"/>
            <a:ext cx="1581151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INPUT</a:t>
            </a:r>
            <a:endParaRPr lang="en-ZA" sz="1600" dirty="0"/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5118977A-321B-33AB-8030-4986443FAAD6}"/>
              </a:ext>
            </a:extLst>
          </p:cNvPr>
          <p:cNvSpPr txBox="1"/>
          <p:nvPr/>
        </p:nvSpPr>
        <p:spPr>
          <a:xfrm>
            <a:off x="10294421" y="2038141"/>
            <a:ext cx="1581150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OUTPUT</a:t>
            </a:r>
            <a:endParaRPr lang="en-ZA" sz="1600" dirty="0"/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C5F0A7EB-39A3-FDCE-9A04-B46CA9D72D79}"/>
              </a:ext>
            </a:extLst>
          </p:cNvPr>
          <p:cNvSpPr txBox="1"/>
          <p:nvPr/>
        </p:nvSpPr>
        <p:spPr>
          <a:xfrm>
            <a:off x="7833756" y="2035281"/>
            <a:ext cx="2460665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Performance maps</a:t>
            </a:r>
            <a:endParaRPr lang="en-ZA" sz="1600" dirty="0"/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390FE2F7-073C-E52F-C444-685036E5B7A5}"/>
              </a:ext>
            </a:extLst>
          </p:cNvPr>
          <p:cNvSpPr txBox="1"/>
          <p:nvPr/>
        </p:nvSpPr>
        <p:spPr>
          <a:xfrm>
            <a:off x="6386984" y="2583401"/>
            <a:ext cx="1320165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Vehicle speed</a:t>
            </a:r>
            <a:endParaRPr lang="en-ZA" sz="1400" dirty="0"/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8FECA059-2E16-E507-1F5F-800CD0411631}"/>
              </a:ext>
            </a:extLst>
          </p:cNvPr>
          <p:cNvSpPr txBox="1"/>
          <p:nvPr/>
        </p:nvSpPr>
        <p:spPr>
          <a:xfrm>
            <a:off x="6386984" y="3274195"/>
            <a:ext cx="1320165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Vehicle mass</a:t>
            </a:r>
            <a:endParaRPr lang="en-ZA" sz="1400" dirty="0"/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2C87FAAF-F63F-1987-080C-0DE0DC4CC164}"/>
              </a:ext>
            </a:extLst>
          </p:cNvPr>
          <p:cNvSpPr txBox="1"/>
          <p:nvPr/>
        </p:nvSpPr>
        <p:spPr>
          <a:xfrm>
            <a:off x="6386984" y="3954343"/>
            <a:ext cx="1320165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Vehicle slope</a:t>
            </a:r>
            <a:endParaRPr lang="en-ZA" sz="1400" dirty="0"/>
          </a:p>
        </p:txBody>
      </p:sp>
      <p:cxnSp>
        <p:nvCxnSpPr>
          <p:cNvPr id="468" name="Straight Arrow Connector 467">
            <a:extLst>
              <a:ext uri="{FF2B5EF4-FFF2-40B4-BE49-F238E27FC236}">
                <a16:creationId xmlns:a16="http://schemas.microsoft.com/office/drawing/2014/main" id="{93ACF8DF-7215-AF01-D7E8-0C00E7DB4B8C}"/>
              </a:ext>
            </a:extLst>
          </p:cNvPr>
          <p:cNvCxnSpPr>
            <a:cxnSpLocks/>
            <a:endCxn id="343" idx="1"/>
          </p:cNvCxnSpPr>
          <p:nvPr/>
        </p:nvCxnSpPr>
        <p:spPr>
          <a:xfrm flipV="1">
            <a:off x="7707150" y="2841730"/>
            <a:ext cx="650304" cy="7110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298E407C-D68A-B4FB-C81D-C45CE3C5EDFF}"/>
              </a:ext>
            </a:extLst>
          </p:cNvPr>
          <p:cNvCxnSpPr>
            <a:cxnSpLocks/>
            <a:endCxn id="389" idx="1"/>
          </p:cNvCxnSpPr>
          <p:nvPr/>
        </p:nvCxnSpPr>
        <p:spPr>
          <a:xfrm flipV="1">
            <a:off x="7707150" y="3143118"/>
            <a:ext cx="816993" cy="108983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0" name="TextBox 469">
            <a:extLst>
              <a:ext uri="{FF2B5EF4-FFF2-40B4-BE49-F238E27FC236}">
                <a16:creationId xmlns:a16="http://schemas.microsoft.com/office/drawing/2014/main" id="{88973966-ABEA-E854-3C64-BC1D6BB0992F}"/>
              </a:ext>
            </a:extLst>
          </p:cNvPr>
          <p:cNvSpPr txBox="1"/>
          <p:nvPr/>
        </p:nvSpPr>
        <p:spPr>
          <a:xfrm>
            <a:off x="10444624" y="3413107"/>
            <a:ext cx="1274146" cy="7386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Brake volume estimate</a:t>
            </a:r>
            <a:endParaRPr lang="en-ZA" sz="1400" dirty="0"/>
          </a:p>
        </p:txBody>
      </p:sp>
      <p:sp>
        <p:nvSpPr>
          <p:cNvPr id="471" name="Rectangle 470">
            <a:extLst>
              <a:ext uri="{FF2B5EF4-FFF2-40B4-BE49-F238E27FC236}">
                <a16:creationId xmlns:a16="http://schemas.microsoft.com/office/drawing/2014/main" id="{73A9F20A-B918-21A7-95B3-84BA52A0F5DB}"/>
              </a:ext>
            </a:extLst>
          </p:cNvPr>
          <p:cNvSpPr/>
          <p:nvPr/>
        </p:nvSpPr>
        <p:spPr>
          <a:xfrm>
            <a:off x="6260937" y="2376695"/>
            <a:ext cx="1572820" cy="3015428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72" name="Straight Arrow Connector 471">
            <a:extLst>
              <a:ext uri="{FF2B5EF4-FFF2-40B4-BE49-F238E27FC236}">
                <a16:creationId xmlns:a16="http://schemas.microsoft.com/office/drawing/2014/main" id="{B51533C1-4D0B-D7BB-2C7B-B4DDD0858816}"/>
              </a:ext>
            </a:extLst>
          </p:cNvPr>
          <p:cNvCxnSpPr>
            <a:cxnSpLocks/>
            <a:stCxn id="547" idx="3"/>
            <a:endCxn id="470" idx="1"/>
          </p:cNvCxnSpPr>
          <p:nvPr/>
        </p:nvCxnSpPr>
        <p:spPr>
          <a:xfrm flipV="1">
            <a:off x="10144592" y="3782439"/>
            <a:ext cx="300032" cy="99197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4" name="Straight Arrow Connector 473">
            <a:extLst>
              <a:ext uri="{FF2B5EF4-FFF2-40B4-BE49-F238E27FC236}">
                <a16:creationId xmlns:a16="http://schemas.microsoft.com/office/drawing/2014/main" id="{A840654D-4F77-DF65-A0E1-B82E745986AA}"/>
              </a:ext>
            </a:extLst>
          </p:cNvPr>
          <p:cNvCxnSpPr>
            <a:cxnSpLocks/>
            <a:stCxn id="476" idx="3"/>
            <a:endCxn id="547" idx="1"/>
          </p:cNvCxnSpPr>
          <p:nvPr/>
        </p:nvCxnSpPr>
        <p:spPr>
          <a:xfrm flipV="1">
            <a:off x="7696386" y="4774413"/>
            <a:ext cx="648212" cy="9396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6" name="TextBox 475">
            <a:extLst>
              <a:ext uri="{FF2B5EF4-FFF2-40B4-BE49-F238E27FC236}">
                <a16:creationId xmlns:a16="http://schemas.microsoft.com/office/drawing/2014/main" id="{1A53D473-F40F-DCC3-02CC-572E36A907D2}"/>
              </a:ext>
            </a:extLst>
          </p:cNvPr>
          <p:cNvSpPr txBox="1"/>
          <p:nvPr/>
        </p:nvSpPr>
        <p:spPr>
          <a:xfrm>
            <a:off x="6376221" y="4606770"/>
            <a:ext cx="1320165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Brake pad temperature</a:t>
            </a:r>
            <a:endParaRPr lang="en-ZA" sz="1400" dirty="0"/>
          </a:p>
        </p:txBody>
      </p:sp>
      <p:sp>
        <p:nvSpPr>
          <p:cNvPr id="477" name="Rectangle 476">
            <a:extLst>
              <a:ext uri="{FF2B5EF4-FFF2-40B4-BE49-F238E27FC236}">
                <a16:creationId xmlns:a16="http://schemas.microsoft.com/office/drawing/2014/main" id="{6457BB40-C112-2741-B44C-93A3CC34C73F}"/>
              </a:ext>
            </a:extLst>
          </p:cNvPr>
          <p:cNvSpPr/>
          <p:nvPr/>
        </p:nvSpPr>
        <p:spPr>
          <a:xfrm>
            <a:off x="10294420" y="2381631"/>
            <a:ext cx="1581150" cy="3015428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F547D593-2303-040B-F6B2-AF0BC40B8F50}"/>
              </a:ext>
            </a:extLst>
          </p:cNvPr>
          <p:cNvSpPr txBox="1"/>
          <p:nvPr/>
        </p:nvSpPr>
        <p:spPr>
          <a:xfrm>
            <a:off x="236328" y="5694444"/>
            <a:ext cx="4703377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1. Brake volume estimate defines map</a:t>
            </a:r>
          </a:p>
          <a:p>
            <a:r>
              <a:rPr lang="en-US" sz="1600" dirty="0"/>
              <a:t>2. Map inputs defines stopping distance and brake pad temperature. </a:t>
            </a:r>
            <a:endParaRPr lang="en-ZA" sz="1600" dirty="0"/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BE085204-7AB9-8CB6-521E-FF50B380DC98}"/>
              </a:ext>
            </a:extLst>
          </p:cNvPr>
          <p:cNvSpPr txBox="1"/>
          <p:nvPr/>
        </p:nvSpPr>
        <p:spPr>
          <a:xfrm>
            <a:off x="6650423" y="5622150"/>
            <a:ext cx="4703377" cy="132343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/>
              <a:t>Map inputs generates multiple maps’ brake pad temperature.</a:t>
            </a:r>
          </a:p>
          <a:p>
            <a:pPr marL="342900" indent="-342900">
              <a:buAutoNum type="arabicPeriod"/>
            </a:pPr>
            <a:r>
              <a:rPr lang="en-US" sz="1600" dirty="0"/>
              <a:t>Measured brake pad temperature defines the current map and hence volume.  </a:t>
            </a:r>
            <a:endParaRPr lang="en-ZA" sz="1600" dirty="0"/>
          </a:p>
        </p:txBody>
      </p:sp>
      <p:cxnSp>
        <p:nvCxnSpPr>
          <p:cNvPr id="493" name="Straight Arrow Connector 492">
            <a:extLst>
              <a:ext uri="{FF2B5EF4-FFF2-40B4-BE49-F238E27FC236}">
                <a16:creationId xmlns:a16="http://schemas.microsoft.com/office/drawing/2014/main" id="{16DC591E-74F2-72BE-6306-1A414B9DC6CD}"/>
              </a:ext>
            </a:extLst>
          </p:cNvPr>
          <p:cNvCxnSpPr>
            <a:cxnSpLocks/>
            <a:stCxn id="465" idx="3"/>
            <a:endCxn id="388" idx="3"/>
          </p:cNvCxnSpPr>
          <p:nvPr/>
        </p:nvCxnSpPr>
        <p:spPr>
          <a:xfrm>
            <a:off x="7707149" y="2845011"/>
            <a:ext cx="816994" cy="29810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6" name="Straight Arrow Connector 495">
            <a:extLst>
              <a:ext uri="{FF2B5EF4-FFF2-40B4-BE49-F238E27FC236}">
                <a16:creationId xmlns:a16="http://schemas.microsoft.com/office/drawing/2014/main" id="{1452F6DE-C65B-00BA-AE95-12B5CD10684C}"/>
              </a:ext>
            </a:extLst>
          </p:cNvPr>
          <p:cNvCxnSpPr>
            <a:cxnSpLocks/>
            <a:stCxn id="465" idx="3"/>
            <a:endCxn id="434" idx="3"/>
          </p:cNvCxnSpPr>
          <p:nvPr/>
        </p:nvCxnSpPr>
        <p:spPr>
          <a:xfrm>
            <a:off x="7707149" y="2845011"/>
            <a:ext cx="1018486" cy="58615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9" name="Straight Arrow Connector 498">
            <a:extLst>
              <a:ext uri="{FF2B5EF4-FFF2-40B4-BE49-F238E27FC236}">
                <a16:creationId xmlns:a16="http://schemas.microsoft.com/office/drawing/2014/main" id="{9F7021A1-A5CF-11F5-0FF2-E214773660C3}"/>
              </a:ext>
            </a:extLst>
          </p:cNvPr>
          <p:cNvCxnSpPr>
            <a:cxnSpLocks/>
            <a:stCxn id="466" idx="3"/>
            <a:endCxn id="389" idx="1"/>
          </p:cNvCxnSpPr>
          <p:nvPr/>
        </p:nvCxnSpPr>
        <p:spPr>
          <a:xfrm flipV="1">
            <a:off x="7707149" y="3143118"/>
            <a:ext cx="816994" cy="39268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3" name="Straight Arrow Connector 502">
            <a:extLst>
              <a:ext uri="{FF2B5EF4-FFF2-40B4-BE49-F238E27FC236}">
                <a16:creationId xmlns:a16="http://schemas.microsoft.com/office/drawing/2014/main" id="{87FEEF4A-69F3-71C5-84EA-81EBE91E4C99}"/>
              </a:ext>
            </a:extLst>
          </p:cNvPr>
          <p:cNvCxnSpPr>
            <a:cxnSpLocks/>
            <a:stCxn id="466" idx="3"/>
            <a:endCxn id="435" idx="1"/>
          </p:cNvCxnSpPr>
          <p:nvPr/>
        </p:nvCxnSpPr>
        <p:spPr>
          <a:xfrm flipV="1">
            <a:off x="7707149" y="3431166"/>
            <a:ext cx="1018486" cy="10463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6" name="Straight Arrow Connector 505">
            <a:extLst>
              <a:ext uri="{FF2B5EF4-FFF2-40B4-BE49-F238E27FC236}">
                <a16:creationId xmlns:a16="http://schemas.microsoft.com/office/drawing/2014/main" id="{66E67856-ABC4-BDC1-155A-43078823CDF7}"/>
              </a:ext>
            </a:extLst>
          </p:cNvPr>
          <p:cNvCxnSpPr>
            <a:cxnSpLocks/>
            <a:stCxn id="467" idx="3"/>
            <a:endCxn id="342" idx="3"/>
          </p:cNvCxnSpPr>
          <p:nvPr/>
        </p:nvCxnSpPr>
        <p:spPr>
          <a:xfrm flipV="1">
            <a:off x="7707149" y="2841730"/>
            <a:ext cx="650305" cy="137422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0" name="Straight Arrow Connector 509">
            <a:extLst>
              <a:ext uri="{FF2B5EF4-FFF2-40B4-BE49-F238E27FC236}">
                <a16:creationId xmlns:a16="http://schemas.microsoft.com/office/drawing/2014/main" id="{74317FA8-BA49-FBD0-ADDF-ADBF6E057B88}"/>
              </a:ext>
            </a:extLst>
          </p:cNvPr>
          <p:cNvCxnSpPr>
            <a:cxnSpLocks/>
            <a:stCxn id="467" idx="3"/>
            <a:endCxn id="435" idx="1"/>
          </p:cNvCxnSpPr>
          <p:nvPr/>
        </p:nvCxnSpPr>
        <p:spPr>
          <a:xfrm flipV="1">
            <a:off x="7707149" y="3431166"/>
            <a:ext cx="1018486" cy="78478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513">
            <a:extLst>
              <a:ext uri="{FF2B5EF4-FFF2-40B4-BE49-F238E27FC236}">
                <a16:creationId xmlns:a16="http://schemas.microsoft.com/office/drawing/2014/main" id="{19B7B64E-8F96-1886-2F32-D873D9DB53B6}"/>
              </a:ext>
            </a:extLst>
          </p:cNvPr>
          <p:cNvCxnSpPr>
            <a:cxnSpLocks/>
            <a:stCxn id="343" idx="3"/>
            <a:endCxn id="517" idx="0"/>
          </p:cNvCxnSpPr>
          <p:nvPr/>
        </p:nvCxnSpPr>
        <p:spPr>
          <a:xfrm>
            <a:off x="8709150" y="2841730"/>
            <a:ext cx="349930" cy="91284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B1DB4C2C-32D9-DD21-2323-0EC7FB3296F3}"/>
              </a:ext>
            </a:extLst>
          </p:cNvPr>
          <p:cNvSpPr txBox="1"/>
          <p:nvPr/>
        </p:nvSpPr>
        <p:spPr>
          <a:xfrm>
            <a:off x="8344598" y="3754576"/>
            <a:ext cx="1428963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Lookup map temperatures</a:t>
            </a:r>
            <a:endParaRPr lang="en-ZA" sz="1400" dirty="0"/>
          </a:p>
        </p:txBody>
      </p:sp>
      <p:cxnSp>
        <p:nvCxnSpPr>
          <p:cNvPr id="519" name="Straight Arrow Connector 518">
            <a:extLst>
              <a:ext uri="{FF2B5EF4-FFF2-40B4-BE49-F238E27FC236}">
                <a16:creationId xmlns:a16="http://schemas.microsoft.com/office/drawing/2014/main" id="{7222A6DE-B03B-0079-B236-00E0D574CD44}"/>
              </a:ext>
            </a:extLst>
          </p:cNvPr>
          <p:cNvCxnSpPr>
            <a:cxnSpLocks/>
            <a:stCxn id="390" idx="1"/>
            <a:endCxn id="517" idx="0"/>
          </p:cNvCxnSpPr>
          <p:nvPr/>
        </p:nvCxnSpPr>
        <p:spPr>
          <a:xfrm>
            <a:off x="8875838" y="3143118"/>
            <a:ext cx="183242" cy="61145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2" name="Straight Arrow Connector 521">
            <a:extLst>
              <a:ext uri="{FF2B5EF4-FFF2-40B4-BE49-F238E27FC236}">
                <a16:creationId xmlns:a16="http://schemas.microsoft.com/office/drawing/2014/main" id="{CA03F995-0D10-9BC8-2F67-EA015175EBB9}"/>
              </a:ext>
            </a:extLst>
          </p:cNvPr>
          <p:cNvCxnSpPr>
            <a:cxnSpLocks/>
            <a:stCxn id="435" idx="3"/>
            <a:endCxn id="517" idx="0"/>
          </p:cNvCxnSpPr>
          <p:nvPr/>
        </p:nvCxnSpPr>
        <p:spPr>
          <a:xfrm flipH="1">
            <a:off x="9059080" y="3431166"/>
            <a:ext cx="18251" cy="32341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7" name="TextBox 546">
            <a:extLst>
              <a:ext uri="{FF2B5EF4-FFF2-40B4-BE49-F238E27FC236}">
                <a16:creationId xmlns:a16="http://schemas.microsoft.com/office/drawing/2014/main" id="{0ED0D915-D4D8-4E41-47DA-F86EBFCE58E6}"/>
              </a:ext>
            </a:extLst>
          </p:cNvPr>
          <p:cNvSpPr txBox="1"/>
          <p:nvPr/>
        </p:nvSpPr>
        <p:spPr>
          <a:xfrm>
            <a:off x="8344598" y="4512803"/>
            <a:ext cx="1799994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Choose map that is most similar</a:t>
            </a:r>
            <a:endParaRPr lang="en-ZA" sz="1400" dirty="0"/>
          </a:p>
        </p:txBody>
      </p:sp>
      <p:cxnSp>
        <p:nvCxnSpPr>
          <p:cNvPr id="550" name="Straight Arrow Connector 549">
            <a:extLst>
              <a:ext uri="{FF2B5EF4-FFF2-40B4-BE49-F238E27FC236}">
                <a16:creationId xmlns:a16="http://schemas.microsoft.com/office/drawing/2014/main" id="{D9A703AA-A5D0-D9E4-9843-157CF180C03E}"/>
              </a:ext>
            </a:extLst>
          </p:cNvPr>
          <p:cNvCxnSpPr>
            <a:cxnSpLocks/>
            <a:stCxn id="517" idx="2"/>
            <a:endCxn id="547" idx="0"/>
          </p:cNvCxnSpPr>
          <p:nvPr/>
        </p:nvCxnSpPr>
        <p:spPr>
          <a:xfrm>
            <a:off x="9059080" y="4277796"/>
            <a:ext cx="185515" cy="23500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375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7EFD4-F336-4953-5F1A-E9E5F057C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E423-6F94-E3A0-3949-F964F5362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Digital twin approach (we can do better)</a:t>
            </a:r>
            <a:endParaRPr lang="en-ZA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0CABF-96F9-A077-55E7-44CD99636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18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9A29CDC-0FB7-9303-D6FD-15BE476956FA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84EC4C-B0AF-019B-D612-3B7AE07FF760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D23DEA7-3C3F-AB55-4D7D-B65004D93986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74E4E7-B7A2-1898-0C81-29764D2009A6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E0120781-D1EF-D206-FFFE-6A0D1A91EE1D}"/>
              </a:ext>
            </a:extLst>
          </p:cNvPr>
          <p:cNvSpPr/>
          <p:nvPr/>
        </p:nvSpPr>
        <p:spPr>
          <a:xfrm>
            <a:off x="1014885" y="2120202"/>
            <a:ext cx="4941922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2FE205-B4AC-F830-2AFD-1FA94FF008B6}"/>
              </a:ext>
            </a:extLst>
          </p:cNvPr>
          <p:cNvSpPr txBox="1"/>
          <p:nvPr/>
        </p:nvSpPr>
        <p:spPr>
          <a:xfrm>
            <a:off x="2021588" y="1627740"/>
            <a:ext cx="2797913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Multi-physics, multi-scale wear model</a:t>
            </a:r>
            <a:endParaRPr lang="en-ZA" sz="2000" dirty="0"/>
          </a:p>
        </p:txBody>
      </p:sp>
      <p:sp>
        <p:nvSpPr>
          <p:cNvPr id="14" name="Free-form: Shape 13">
            <a:extLst>
              <a:ext uri="{FF2B5EF4-FFF2-40B4-BE49-F238E27FC236}">
                <a16:creationId xmlns:a16="http://schemas.microsoft.com/office/drawing/2014/main" id="{9197A3FF-CE97-90E1-B2F2-96A57DDFCB41}"/>
              </a:ext>
            </a:extLst>
          </p:cNvPr>
          <p:cNvSpPr/>
          <p:nvPr/>
        </p:nvSpPr>
        <p:spPr>
          <a:xfrm>
            <a:off x="1024932" y="2120202"/>
            <a:ext cx="4233323" cy="3105022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AC35A7C-28CD-5935-32C2-5577D6515E4D}"/>
              </a:ext>
            </a:extLst>
          </p:cNvPr>
          <p:cNvSpPr/>
          <p:nvPr/>
        </p:nvSpPr>
        <p:spPr>
          <a:xfrm>
            <a:off x="911052" y="2011264"/>
            <a:ext cx="217714" cy="21771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Free-form: Shape 14">
            <a:extLst>
              <a:ext uri="{FF2B5EF4-FFF2-40B4-BE49-F238E27FC236}">
                <a16:creationId xmlns:a16="http://schemas.microsoft.com/office/drawing/2014/main" id="{558BB54F-C66F-B2D8-C35E-1FEABB5A5E7B}"/>
              </a:ext>
            </a:extLst>
          </p:cNvPr>
          <p:cNvSpPr/>
          <p:nvPr/>
        </p:nvSpPr>
        <p:spPr>
          <a:xfrm>
            <a:off x="1623246" y="2312336"/>
            <a:ext cx="4611949" cy="2902757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5930840-A6BD-DEE0-EF5B-4AC40BA27EA9}"/>
              </a:ext>
            </a:extLst>
          </p:cNvPr>
          <p:cNvSpPr/>
          <p:nvPr/>
        </p:nvSpPr>
        <p:spPr>
          <a:xfrm>
            <a:off x="1540073" y="2200132"/>
            <a:ext cx="217714" cy="21771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D199A77F-F282-ABC3-A56D-7262B42EBD94}"/>
              </a:ext>
            </a:extLst>
          </p:cNvPr>
          <p:cNvSpPr/>
          <p:nvPr/>
        </p:nvSpPr>
        <p:spPr>
          <a:xfrm>
            <a:off x="2367346" y="2693736"/>
            <a:ext cx="3489224" cy="2521358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08E319D-F738-1CF7-7BD8-2F28CDA84027}"/>
              </a:ext>
            </a:extLst>
          </p:cNvPr>
          <p:cNvSpPr/>
          <p:nvPr/>
        </p:nvSpPr>
        <p:spPr>
          <a:xfrm>
            <a:off x="2277739" y="2578246"/>
            <a:ext cx="217714" cy="2177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Free-form: Shape 17">
            <a:extLst>
              <a:ext uri="{FF2B5EF4-FFF2-40B4-BE49-F238E27FC236}">
                <a16:creationId xmlns:a16="http://schemas.microsoft.com/office/drawing/2014/main" id="{ADD35DF5-70A6-CEC2-483F-426DF68688C9}"/>
              </a:ext>
            </a:extLst>
          </p:cNvPr>
          <p:cNvSpPr/>
          <p:nvPr/>
        </p:nvSpPr>
        <p:spPr>
          <a:xfrm>
            <a:off x="3111445" y="3133299"/>
            <a:ext cx="2865160" cy="2071747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0FCE84E-192B-AC0C-9FCE-F6CF08F404C9}"/>
              </a:ext>
            </a:extLst>
          </p:cNvPr>
          <p:cNvSpPr/>
          <p:nvPr/>
        </p:nvSpPr>
        <p:spPr>
          <a:xfrm>
            <a:off x="3029135" y="3024361"/>
            <a:ext cx="217714" cy="2177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Free-form: Shape 18">
            <a:extLst>
              <a:ext uri="{FF2B5EF4-FFF2-40B4-BE49-F238E27FC236}">
                <a16:creationId xmlns:a16="http://schemas.microsoft.com/office/drawing/2014/main" id="{E911939E-3193-112B-F8D1-FC9F9179C08C}"/>
              </a:ext>
            </a:extLst>
          </p:cNvPr>
          <p:cNvSpPr/>
          <p:nvPr/>
        </p:nvSpPr>
        <p:spPr>
          <a:xfrm>
            <a:off x="4174951" y="3615469"/>
            <a:ext cx="1781856" cy="1589578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97941A3-93FC-8A19-AFE2-5EA714F9B7F9}"/>
              </a:ext>
            </a:extLst>
          </p:cNvPr>
          <p:cNvSpPr/>
          <p:nvPr/>
        </p:nvSpPr>
        <p:spPr>
          <a:xfrm>
            <a:off x="4066094" y="3510902"/>
            <a:ext cx="217714" cy="21771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441DE49-2573-8245-736E-4F55F2CDBDD3}"/>
              </a:ext>
            </a:extLst>
          </p:cNvPr>
          <p:cNvCxnSpPr/>
          <p:nvPr/>
        </p:nvCxnSpPr>
        <p:spPr>
          <a:xfrm>
            <a:off x="294196" y="6529602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AEB1F87-DE4B-7CC6-0DFF-0D1713268899}"/>
              </a:ext>
            </a:extLst>
          </p:cNvPr>
          <p:cNvCxnSpPr/>
          <p:nvPr/>
        </p:nvCxnSpPr>
        <p:spPr>
          <a:xfrm>
            <a:off x="294196" y="6167861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D9079A6-817A-E442-4BD5-6C5AE536ECA3}"/>
              </a:ext>
            </a:extLst>
          </p:cNvPr>
          <p:cNvSpPr txBox="1"/>
          <p:nvPr/>
        </p:nvSpPr>
        <p:spPr>
          <a:xfrm>
            <a:off x="615356" y="5959304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8DFFE6-534C-7346-5CFC-17856E6F1142}"/>
              </a:ext>
            </a:extLst>
          </p:cNvPr>
          <p:cNvSpPr txBox="1"/>
          <p:nvPr/>
        </p:nvSpPr>
        <p:spPr>
          <a:xfrm>
            <a:off x="615357" y="6302790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546EB0-984F-6A26-52C6-58FB9FCD832F}"/>
                  </a:ext>
                </a:extLst>
              </p:cNvPr>
              <p:cNvSpPr txBox="1"/>
              <p:nvPr/>
            </p:nvSpPr>
            <p:spPr>
              <a:xfrm>
                <a:off x="4433766" y="1587445"/>
                <a:ext cx="3873002" cy="861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546EB0-984F-6A26-52C6-58FB9FCD8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66" y="1587445"/>
                <a:ext cx="3873002" cy="86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0D969E1-4F2E-CB48-57F6-BFDA8749D46A}"/>
                  </a:ext>
                </a:extLst>
              </p:cNvPr>
              <p:cNvSpPr txBox="1"/>
              <p:nvPr/>
            </p:nvSpPr>
            <p:spPr>
              <a:xfrm>
                <a:off x="8610600" y="1782730"/>
                <a:ext cx="3359492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0D969E1-4F2E-CB48-57F6-BFDA8749D4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1782730"/>
                <a:ext cx="335949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Arrow: Right 33">
            <a:extLst>
              <a:ext uri="{FF2B5EF4-FFF2-40B4-BE49-F238E27FC236}">
                <a16:creationId xmlns:a16="http://schemas.microsoft.com/office/drawing/2014/main" id="{8D79EBA4-E950-0CAF-757A-7293DBBC5947}"/>
              </a:ext>
            </a:extLst>
          </p:cNvPr>
          <p:cNvSpPr/>
          <p:nvPr/>
        </p:nvSpPr>
        <p:spPr>
          <a:xfrm>
            <a:off x="7886700" y="1895475"/>
            <a:ext cx="619125" cy="39283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9238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6FE4A-FFE4-0BE0-B384-48D4948D8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855F4-CE86-88CF-9C0A-790C4144D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 prediction results: Digital twin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C2C32B-DF47-97CA-ADD5-1CC60F060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5D7880-0F6C-8994-0FE6-7827FDC5F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488" y="2096740"/>
            <a:ext cx="11313024" cy="3771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C6E194-6F30-B020-5B00-C7A476E0B2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4680" y="2179290"/>
            <a:ext cx="11062640" cy="355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7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314C3-907B-4D28-42B2-9C950962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3877E-8E4B-2842-0CB3-03C88F1C7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82126-E686-A05D-B185-0715428DE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 currently have a research question:</a:t>
            </a:r>
          </a:p>
          <a:p>
            <a:pPr lvl="1"/>
            <a:r>
              <a:rPr lang="en-US" dirty="0"/>
              <a:t>“How can digital twins be leveraged to enhance the field of predictive maintenance?”</a:t>
            </a:r>
          </a:p>
          <a:p>
            <a:r>
              <a:rPr lang="en-US" dirty="0"/>
              <a:t>We decided to focus on brake wear prediction. </a:t>
            </a:r>
          </a:p>
          <a:p>
            <a:r>
              <a:rPr lang="en-US" dirty="0"/>
              <a:t>Why?</a:t>
            </a:r>
          </a:p>
          <a:p>
            <a:r>
              <a:rPr lang="en-US" dirty="0"/>
              <a:t>Mining Collision prevention systems (CPS) are required by law.</a:t>
            </a:r>
          </a:p>
          <a:p>
            <a:r>
              <a:rPr lang="en-US" dirty="0"/>
              <a:t>CPS automatically stops a vehicle when a collision is deemed imminent.</a:t>
            </a:r>
          </a:p>
          <a:p>
            <a:r>
              <a:rPr lang="en-US" dirty="0"/>
              <a:t>CPS needs accurate knowledge of brake performance.</a:t>
            </a:r>
          </a:p>
          <a:p>
            <a:r>
              <a:rPr lang="en-US" dirty="0"/>
              <a:t>Brake wear predictive maintenance is therefore a highly relevant problem in mining.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D4774-7211-6C60-1EB1-51672CC2A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70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E8235-197C-17D4-9088-096D033B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6487C-448B-ADB5-6BBB-1DEF6600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convergence meta analysis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42020E-DFA5-218F-2BB2-88888EDDB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C54C4C-3A39-9E71-2B12-886DE8826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4" y="2259013"/>
            <a:ext cx="11339451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693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355763A-01FC-9EBE-47DD-CA54AF70B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BE20C-D713-BFF4-9C03-DD6D4937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389"/>
          </a:xfrm>
        </p:spPr>
        <p:txBody>
          <a:bodyPr/>
          <a:lstStyle/>
          <a:p>
            <a:r>
              <a:rPr lang="en-US" dirty="0"/>
              <a:t>Cost results: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C1416-7A34-F5BF-10F8-D62C642C0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21</a:t>
            </a:fld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7E4CF0-5098-F7B2-678A-7892F8FC05FA}"/>
              </a:ext>
            </a:extLst>
          </p:cNvPr>
          <p:cNvGrpSpPr/>
          <p:nvPr/>
        </p:nvGrpSpPr>
        <p:grpSpPr>
          <a:xfrm>
            <a:off x="334095" y="1646473"/>
            <a:ext cx="11523809" cy="4410354"/>
            <a:chOff x="334095" y="2311121"/>
            <a:chExt cx="11523809" cy="441035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189890E-C2CE-4755-D567-582A61ECF9F6}"/>
                </a:ext>
              </a:extLst>
            </p:cNvPr>
            <p:cNvGrpSpPr/>
            <p:nvPr/>
          </p:nvGrpSpPr>
          <p:grpSpPr>
            <a:xfrm>
              <a:off x="334095" y="2311121"/>
              <a:ext cx="11523809" cy="4410354"/>
              <a:chOff x="334095" y="2311121"/>
              <a:chExt cx="11523809" cy="4410354"/>
            </a:xfrm>
          </p:grpSpPr>
          <p:pic>
            <p:nvPicPr>
              <p:cNvPr id="10" name="Picture 9" descr="A graph of a line graph&#10;&#10;AI-generated content may be incorrect.">
                <a:extLst>
                  <a:ext uri="{FF2B5EF4-FFF2-40B4-BE49-F238E27FC236}">
                    <a16:creationId xmlns:a16="http://schemas.microsoft.com/office/drawing/2014/main" id="{FD5E3E82-15DE-F9DE-C83A-865B31B805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4095" y="2397666"/>
                <a:ext cx="11523809" cy="4323809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534DBD9-C8E7-E816-88BC-DE8D6A13407D}"/>
                  </a:ext>
                </a:extLst>
              </p:cNvPr>
              <p:cNvSpPr/>
              <p:nvPr/>
            </p:nvSpPr>
            <p:spPr>
              <a:xfrm>
                <a:off x="4923692" y="2311121"/>
                <a:ext cx="2341266" cy="3342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807338-D937-CC30-6FF4-7B99B15C97E4}"/>
                </a:ext>
              </a:extLst>
            </p:cNvPr>
            <p:cNvSpPr txBox="1"/>
            <p:nvPr/>
          </p:nvSpPr>
          <p:spPr>
            <a:xfrm>
              <a:off x="5094514" y="2873830"/>
              <a:ext cx="3273653" cy="3693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Corrective maintenance</a:t>
              </a:r>
              <a:endParaRPr lang="en-ZA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906DCE-98D4-7363-2926-847F182C0D0F}"/>
                </a:ext>
              </a:extLst>
            </p:cNvPr>
            <p:cNvSpPr txBox="1"/>
            <p:nvPr/>
          </p:nvSpPr>
          <p:spPr>
            <a:xfrm>
              <a:off x="5094514" y="3330752"/>
              <a:ext cx="3336170" cy="369332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Preventive maintenance</a:t>
              </a:r>
              <a:endParaRPr lang="en-ZA" b="1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1783CB-1707-E3FD-D3F5-B18A585FDB42}"/>
                </a:ext>
              </a:extLst>
            </p:cNvPr>
            <p:cNvSpPr txBox="1"/>
            <p:nvPr/>
          </p:nvSpPr>
          <p:spPr>
            <a:xfrm>
              <a:off x="4642337" y="3928501"/>
              <a:ext cx="2911374" cy="369332"/>
            </a:xfrm>
            <a:prstGeom prst="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Physics-based model</a:t>
              </a:r>
              <a:endParaRPr lang="en-ZA" b="1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761E8A-30D8-69AE-18A6-3512C3813E54}"/>
                </a:ext>
              </a:extLst>
            </p:cNvPr>
            <p:cNvSpPr txBox="1"/>
            <p:nvPr/>
          </p:nvSpPr>
          <p:spPr>
            <a:xfrm rot="21437436">
              <a:off x="2766985" y="4761042"/>
              <a:ext cx="2601994" cy="36933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Data-driven model</a:t>
              </a:r>
              <a:endParaRPr lang="en-ZA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91591E-2823-9E6A-C47C-9C89DF3DDAF2}"/>
                </a:ext>
              </a:extLst>
            </p:cNvPr>
            <p:cNvSpPr txBox="1"/>
            <p:nvPr/>
          </p:nvSpPr>
          <p:spPr>
            <a:xfrm>
              <a:off x="8882742" y="4843659"/>
              <a:ext cx="1688283" cy="369332"/>
            </a:xfrm>
            <a:prstGeom prst="rect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Digital twin</a:t>
              </a:r>
              <a:endParaRPr lang="en-ZA" b="1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E5EA28-950E-BF42-2DE2-6CB68DFB4F4E}"/>
                </a:ext>
              </a:extLst>
            </p:cNvPr>
            <p:cNvSpPr txBox="1"/>
            <p:nvPr/>
          </p:nvSpPr>
          <p:spPr>
            <a:xfrm>
              <a:off x="4695558" y="5551204"/>
              <a:ext cx="4246675" cy="369332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  <a:prstDash val="dash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Perfect predictive maintenance</a:t>
              </a:r>
              <a:endParaRPr lang="en-ZA" b="1" dirty="0"/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5CE135E-8530-88BC-9471-71A20D7E7A0A}"/>
              </a:ext>
            </a:extLst>
          </p:cNvPr>
          <p:cNvCxnSpPr>
            <a:cxnSpLocks/>
          </p:cNvCxnSpPr>
          <p:nvPr/>
        </p:nvCxnSpPr>
        <p:spPr>
          <a:xfrm>
            <a:off x="854710" y="6206088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0764E04-61E6-8EBE-D154-9E4E61FD0EC8}"/>
              </a:ext>
            </a:extLst>
          </p:cNvPr>
          <p:cNvSpPr txBox="1"/>
          <p:nvPr/>
        </p:nvSpPr>
        <p:spPr>
          <a:xfrm>
            <a:off x="1611584" y="6265361"/>
            <a:ext cx="8115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Increasing asset size and complexity</a:t>
            </a:r>
            <a:endParaRPr lang="en-ZA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7CA291-55F0-3F9C-5886-51249D4568D5}"/>
              </a:ext>
            </a:extLst>
          </p:cNvPr>
          <p:cNvSpPr txBox="1"/>
          <p:nvPr/>
        </p:nvSpPr>
        <p:spPr>
          <a:xfrm>
            <a:off x="334095" y="1355227"/>
            <a:ext cx="11643540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Maintenance cost assuming a 1000 cycles safety margin</a:t>
            </a:r>
            <a:endParaRPr lang="en-ZA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AD1F04-6F58-B582-5729-C8C2F76E7B18}"/>
              </a:ext>
            </a:extLst>
          </p:cNvPr>
          <p:cNvSpPr/>
          <p:nvPr/>
        </p:nvSpPr>
        <p:spPr>
          <a:xfrm>
            <a:off x="330745" y="1875717"/>
            <a:ext cx="11646890" cy="4982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3657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D7697-8933-B095-313C-BE4D1BEA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Concluding remarks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38B8C-BC2A-8B91-514D-516CF47FD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Modelling at multiple scales (vehicle dynamics and wear) across multiple physics domains (wear mechanics and brake fade thermodynamics) allowed us to build a brake wear digital twin that:</a:t>
            </a:r>
          </a:p>
          <a:p>
            <a:pPr lvl="1"/>
            <a:r>
              <a:rPr lang="en-US" dirty="0"/>
              <a:t>Is robust to outlier data</a:t>
            </a:r>
          </a:p>
          <a:p>
            <a:pPr lvl="1"/>
            <a:r>
              <a:rPr lang="en-US" dirty="0"/>
              <a:t>Can converge on the true remaining brake pad life earlier in a brake’s life.</a:t>
            </a:r>
          </a:p>
          <a:p>
            <a:pPr lvl="1"/>
            <a:r>
              <a:rPr lang="en-US" dirty="0"/>
              <a:t>Is interpretable: continuously outputs not only RUL, but also brake pad volume fraction.</a:t>
            </a:r>
          </a:p>
          <a:p>
            <a:r>
              <a:rPr lang="en-US" dirty="0"/>
              <a:t>The general principle outlined in this work can be extended to predictive maintenance of other assets as well.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CB43BD-51DA-9BBC-E149-C558BDB6D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220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everal hands raised and ready to answer a question">
            <a:extLst>
              <a:ext uri="{FF2B5EF4-FFF2-40B4-BE49-F238E27FC236}">
                <a16:creationId xmlns:a16="http://schemas.microsoft.com/office/drawing/2014/main" id="{43D5EEBD-5117-424E-84FE-67C34EE23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858" y="0"/>
            <a:ext cx="12331858" cy="82312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B4B55F0-CDB2-49C6-8014-CDAC7CCE64DC}"/>
              </a:ext>
            </a:extLst>
          </p:cNvPr>
          <p:cNvSpPr/>
          <p:nvPr/>
        </p:nvSpPr>
        <p:spPr>
          <a:xfrm>
            <a:off x="-139859" y="0"/>
            <a:ext cx="12331859" cy="8231274"/>
          </a:xfrm>
          <a:prstGeom prst="rect">
            <a:avLst/>
          </a:prstGeom>
          <a:solidFill>
            <a:srgbClr val="000000">
              <a:alpha val="7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69126F-D47D-4508-8346-B651AF20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171" y="1908668"/>
            <a:ext cx="10515600" cy="2539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Comments &amp; Questions?</a:t>
            </a: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45A5E-AE29-405C-8EE7-6495B7001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611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8E98-C526-57BA-BF9E-CF2B2DAFE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AEC4F-3B59-DC28-3285-8C78A4F5B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Brake wear experiments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60687-757F-8E2C-561A-1F6D9BA3A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31" y="1690688"/>
            <a:ext cx="4963885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 did not have access to real brake wear data.</a:t>
            </a:r>
          </a:p>
          <a:p>
            <a:r>
              <a:rPr lang="en-US" dirty="0"/>
              <a:t>We generated our own (beyond today’s scope)</a:t>
            </a:r>
          </a:p>
          <a:p>
            <a:r>
              <a:rPr lang="en-US" dirty="0"/>
              <a:t>We generated inlier and outlier data.</a:t>
            </a:r>
          </a:p>
          <a:p>
            <a:r>
              <a:rPr lang="en-US" dirty="0"/>
              <a:t>Inlier: Brake wear similar to history</a:t>
            </a:r>
          </a:p>
          <a:p>
            <a:r>
              <a:rPr lang="en-US" dirty="0"/>
              <a:t>Outlier: Bad brake pad/new assembly/external factors = unseen wear patterns. </a:t>
            </a:r>
          </a:p>
          <a:p>
            <a:r>
              <a:rPr lang="en-US" dirty="0"/>
              <a:t>We focus on predicting a single outlier data sample today as it shows the worst case scenario.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5FF982-31D9-DA76-0685-B380624A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6" name="Picture 5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A01B622D-8A4F-C09E-5714-6B36BCAF9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193" y="1371600"/>
            <a:ext cx="4963885" cy="485093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8717073-DEF6-C4C0-6321-FAFC7C0EF499}"/>
              </a:ext>
            </a:extLst>
          </p:cNvPr>
          <p:cNvSpPr/>
          <p:nvPr/>
        </p:nvSpPr>
        <p:spPr>
          <a:xfrm rot="18835971">
            <a:off x="7759996" y="831096"/>
            <a:ext cx="293599" cy="4221116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0F250-98DC-C510-B415-10FE2E72E8ED}"/>
              </a:ext>
            </a:extLst>
          </p:cNvPr>
          <p:cNvSpPr txBox="1"/>
          <p:nvPr/>
        </p:nvSpPr>
        <p:spPr>
          <a:xfrm>
            <a:off x="7919083" y="1824503"/>
            <a:ext cx="3434717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Let’s look at a single degradation sample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58423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62066-314F-12E6-5575-001570183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FDF3-74D4-C95A-FCE8-09967925A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single data sample: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0A77FA-B9D2-4002-F633-21ED1FE0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4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07EE9D-8306-7A91-A997-542E25E93A2D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803C0EA-E15B-51DF-55FD-74F8CCF5BC3F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4A4B192-9A09-415E-CD21-400277A82218}"/>
              </a:ext>
            </a:extLst>
          </p:cNvPr>
          <p:cNvSpPr txBox="1"/>
          <p:nvPr/>
        </p:nvSpPr>
        <p:spPr>
          <a:xfrm>
            <a:off x="1582994" y="5387145"/>
            <a:ext cx="7370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Number of Braking Cycles (N)</a:t>
            </a:r>
            <a:endParaRPr lang="en-ZA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95D1B4-0B2F-474B-2738-7CA03D4A62E5}"/>
              </a:ext>
            </a:extLst>
          </p:cNvPr>
          <p:cNvSpPr txBox="1"/>
          <p:nvPr/>
        </p:nvSpPr>
        <p:spPr>
          <a:xfrm rot="16200000">
            <a:off x="-2127051" y="3266930"/>
            <a:ext cx="5255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Brake Pad Volume</a:t>
            </a:r>
            <a:endParaRPr lang="en-ZA" sz="2800" b="1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DCB0FAF2-FAAA-F2AD-5F6C-EDC398AA7DFA}"/>
              </a:ext>
            </a:extLst>
          </p:cNvPr>
          <p:cNvSpPr/>
          <p:nvPr/>
        </p:nvSpPr>
        <p:spPr>
          <a:xfrm>
            <a:off x="1014884" y="2120202"/>
            <a:ext cx="6752491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7E86B2-86D8-1709-A075-0CB5069400C4}"/>
              </a:ext>
            </a:extLst>
          </p:cNvPr>
          <p:cNvSpPr/>
          <p:nvPr/>
        </p:nvSpPr>
        <p:spPr>
          <a:xfrm>
            <a:off x="3506873" y="2838658"/>
            <a:ext cx="321545" cy="311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61EFDE-0F39-C808-60B0-AE3E339551FB}"/>
              </a:ext>
            </a:extLst>
          </p:cNvPr>
          <p:cNvSpPr/>
          <p:nvPr/>
        </p:nvSpPr>
        <p:spPr>
          <a:xfrm>
            <a:off x="4031167" y="1350205"/>
            <a:ext cx="1608051" cy="15578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15CD62-35A5-6B3A-94FC-0B8DBFA47217}"/>
              </a:ext>
            </a:extLst>
          </p:cNvPr>
          <p:cNvCxnSpPr>
            <a:cxnSpLocks/>
          </p:cNvCxnSpPr>
          <p:nvPr/>
        </p:nvCxnSpPr>
        <p:spPr>
          <a:xfrm flipV="1">
            <a:off x="3497123" y="1343025"/>
            <a:ext cx="522427" cy="149563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28CF6B-B02D-6290-C502-E777658AE998}"/>
              </a:ext>
            </a:extLst>
          </p:cNvPr>
          <p:cNvCxnSpPr>
            <a:cxnSpLocks/>
          </p:cNvCxnSpPr>
          <p:nvPr/>
        </p:nvCxnSpPr>
        <p:spPr>
          <a:xfrm flipV="1">
            <a:off x="3838168" y="2908006"/>
            <a:ext cx="1801050" cy="2421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964258F-6B03-3091-D76B-DA9FFDD6EF58}"/>
              </a:ext>
            </a:extLst>
          </p:cNvPr>
          <p:cNvSpPr/>
          <p:nvPr/>
        </p:nvSpPr>
        <p:spPr>
          <a:xfrm>
            <a:off x="4082143" y="1415143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C0C34D1-8C68-2DA8-0E5D-119E80F94089}"/>
              </a:ext>
            </a:extLst>
          </p:cNvPr>
          <p:cNvSpPr/>
          <p:nvPr/>
        </p:nvSpPr>
        <p:spPr>
          <a:xfrm>
            <a:off x="4242392" y="1691568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DB7D67-9DD0-075A-78CD-7DD0BA7ADD19}"/>
              </a:ext>
            </a:extLst>
          </p:cNvPr>
          <p:cNvSpPr/>
          <p:nvPr/>
        </p:nvSpPr>
        <p:spPr>
          <a:xfrm>
            <a:off x="4454545" y="1925320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FCF7C1D-12CD-B13D-6578-AFA63EA35D26}"/>
              </a:ext>
            </a:extLst>
          </p:cNvPr>
          <p:cNvSpPr/>
          <p:nvPr/>
        </p:nvSpPr>
        <p:spPr>
          <a:xfrm>
            <a:off x="4734268" y="2043601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F961690-D1CB-2663-90BD-997EBAB9BC24}"/>
              </a:ext>
            </a:extLst>
          </p:cNvPr>
          <p:cNvSpPr/>
          <p:nvPr/>
        </p:nvSpPr>
        <p:spPr>
          <a:xfrm>
            <a:off x="5032848" y="2187533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0C915FF-5DA2-B615-77E4-61C0BB2F4395}"/>
              </a:ext>
            </a:extLst>
          </p:cNvPr>
          <p:cNvSpPr/>
          <p:nvPr/>
        </p:nvSpPr>
        <p:spPr>
          <a:xfrm>
            <a:off x="5386162" y="2430079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11BD5CC-6384-7A94-A3E7-58F5D53146BE}"/>
              </a:ext>
            </a:extLst>
          </p:cNvPr>
          <p:cNvCxnSpPr>
            <a:cxnSpLocks/>
            <a:stCxn id="21" idx="1"/>
            <a:endCxn id="22" idx="5"/>
          </p:cNvCxnSpPr>
          <p:nvPr/>
        </p:nvCxnSpPr>
        <p:spPr>
          <a:xfrm>
            <a:off x="4114026" y="1447026"/>
            <a:ext cx="314197" cy="4303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84C2005-4A52-76F8-3EEE-60D58A5DE50E}"/>
              </a:ext>
            </a:extLst>
          </p:cNvPr>
          <p:cNvCxnSpPr>
            <a:cxnSpLocks/>
            <a:stCxn id="22" idx="1"/>
            <a:endCxn id="23" idx="5"/>
          </p:cNvCxnSpPr>
          <p:nvPr/>
        </p:nvCxnSpPr>
        <p:spPr>
          <a:xfrm>
            <a:off x="4274275" y="1723451"/>
            <a:ext cx="366101" cy="387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97E690C-EDA4-E0AF-36CA-3BC641AA2E9B}"/>
              </a:ext>
            </a:extLst>
          </p:cNvPr>
          <p:cNvCxnSpPr>
            <a:cxnSpLocks/>
            <a:stCxn id="23" idx="1"/>
            <a:endCxn id="24" idx="5"/>
          </p:cNvCxnSpPr>
          <p:nvPr/>
        </p:nvCxnSpPr>
        <p:spPr>
          <a:xfrm>
            <a:off x="4486428" y="1957203"/>
            <a:ext cx="433671" cy="2722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D36C69E-9B24-30A7-952F-1F4E03B6CB10}"/>
              </a:ext>
            </a:extLst>
          </p:cNvPr>
          <p:cNvCxnSpPr>
            <a:cxnSpLocks/>
            <a:stCxn id="24" idx="2"/>
            <a:endCxn id="25" idx="5"/>
          </p:cNvCxnSpPr>
          <p:nvPr/>
        </p:nvCxnSpPr>
        <p:spPr>
          <a:xfrm>
            <a:off x="4734268" y="2152458"/>
            <a:ext cx="484411" cy="2209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0C29AD1-0882-6605-51B8-0462F766AF65}"/>
              </a:ext>
            </a:extLst>
          </p:cNvPr>
          <p:cNvCxnSpPr>
            <a:cxnSpLocks/>
            <a:stCxn id="25" idx="1"/>
            <a:endCxn id="26" idx="5"/>
          </p:cNvCxnSpPr>
          <p:nvPr/>
        </p:nvCxnSpPr>
        <p:spPr>
          <a:xfrm>
            <a:off x="5064731" y="2219416"/>
            <a:ext cx="507262" cy="3964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F9774DEE-8605-19E8-C9F8-25E04FE66445}"/>
              </a:ext>
            </a:extLst>
          </p:cNvPr>
          <p:cNvSpPr/>
          <p:nvPr/>
        </p:nvSpPr>
        <p:spPr>
          <a:xfrm>
            <a:off x="5317616" y="2381014"/>
            <a:ext cx="321545" cy="311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92A45B8-4257-E81B-DFF8-7753B7AAFF96}"/>
              </a:ext>
            </a:extLst>
          </p:cNvPr>
          <p:cNvGrpSpPr/>
          <p:nvPr/>
        </p:nvGrpSpPr>
        <p:grpSpPr>
          <a:xfrm>
            <a:off x="7031609" y="1369120"/>
            <a:ext cx="2068691" cy="2360410"/>
            <a:chOff x="7462163" y="948900"/>
            <a:chExt cx="2068691" cy="236041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21376EB-7207-B1D0-14DB-76A12BB5EACF}"/>
                </a:ext>
              </a:extLst>
            </p:cNvPr>
            <p:cNvSpPr/>
            <p:nvPr/>
          </p:nvSpPr>
          <p:spPr>
            <a:xfrm>
              <a:off x="7462164" y="949532"/>
              <a:ext cx="2068690" cy="235977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03C26BA-A3EE-D4C1-CA95-AE36C669482E}"/>
                </a:ext>
              </a:extLst>
            </p:cNvPr>
            <p:cNvSpPr txBox="1"/>
            <p:nvPr/>
          </p:nvSpPr>
          <p:spPr>
            <a:xfrm>
              <a:off x="7462163" y="948900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N – Event ID</a:t>
              </a:r>
              <a:endParaRPr lang="en-ZA" sz="16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855ABA2-B8A5-952A-5D9B-71662707FD7A}"/>
                </a:ext>
              </a:extLst>
            </p:cNvPr>
            <p:cNvSpPr txBox="1"/>
            <p:nvPr/>
          </p:nvSpPr>
          <p:spPr>
            <a:xfrm>
              <a:off x="7462163" y="1285876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Wheel speed</a:t>
              </a:r>
              <a:endParaRPr lang="en-ZA" sz="1600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694A5D8-21D4-2876-85CA-77B055F0C977}"/>
                </a:ext>
              </a:extLst>
            </p:cNvPr>
            <p:cNvSpPr txBox="1"/>
            <p:nvPr/>
          </p:nvSpPr>
          <p:spPr>
            <a:xfrm>
              <a:off x="7462163" y="1622852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Vehicle slope</a:t>
              </a:r>
              <a:endParaRPr lang="en-ZA" sz="16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2299DD5-25E4-1623-BBDC-555044DC4AED}"/>
                </a:ext>
              </a:extLst>
            </p:cNvPr>
            <p:cNvSpPr txBox="1"/>
            <p:nvPr/>
          </p:nvSpPr>
          <p:spPr>
            <a:xfrm>
              <a:off x="7462163" y="1959828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Vehicle mass</a:t>
              </a:r>
              <a:endParaRPr lang="en-ZA" sz="16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81A9526-5D5D-A9DB-F871-2EB56425F701}"/>
                </a:ext>
              </a:extLst>
            </p:cNvPr>
            <p:cNvSpPr txBox="1"/>
            <p:nvPr/>
          </p:nvSpPr>
          <p:spPr>
            <a:xfrm>
              <a:off x="7462163" y="2296804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Stop distance</a:t>
              </a:r>
              <a:endParaRPr lang="en-ZA" sz="16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CEFC42A-8727-DF6C-5795-6B6C705961B8}"/>
                </a:ext>
              </a:extLst>
            </p:cNvPr>
            <p:cNvSpPr txBox="1"/>
            <p:nvPr/>
          </p:nvSpPr>
          <p:spPr>
            <a:xfrm>
              <a:off x="7462163" y="2633780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Brake pad temp</a:t>
              </a:r>
              <a:endParaRPr lang="en-ZA" sz="16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DD7783-70E6-EF86-8B6D-B38D2785D7B3}"/>
                </a:ext>
              </a:extLst>
            </p:cNvPr>
            <p:cNvSpPr txBox="1"/>
            <p:nvPr/>
          </p:nvSpPr>
          <p:spPr>
            <a:xfrm>
              <a:off x="7462163" y="2970756"/>
              <a:ext cx="2068683" cy="338554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RUL (N)</a:t>
              </a:r>
              <a:endParaRPr lang="en-ZA" sz="1600" dirty="0"/>
            </a:p>
          </p:txBody>
        </p:sp>
      </p:grpSp>
      <p:sp>
        <p:nvSpPr>
          <p:cNvPr id="61" name="Left Brace 60">
            <a:extLst>
              <a:ext uri="{FF2B5EF4-FFF2-40B4-BE49-F238E27FC236}">
                <a16:creationId xmlns:a16="http://schemas.microsoft.com/office/drawing/2014/main" id="{B6007545-B44B-D8C0-4E0F-1ACCC9685F0F}"/>
              </a:ext>
            </a:extLst>
          </p:cNvPr>
          <p:cNvSpPr/>
          <p:nvPr/>
        </p:nvSpPr>
        <p:spPr>
          <a:xfrm>
            <a:off x="5714672" y="1343025"/>
            <a:ext cx="1143770" cy="24126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1133D82-E28C-3B66-A137-72276C910EE0}"/>
              </a:ext>
            </a:extLst>
          </p:cNvPr>
          <p:cNvSpPr txBox="1"/>
          <p:nvPr/>
        </p:nvSpPr>
        <p:spPr>
          <a:xfrm>
            <a:off x="8264841" y="4288604"/>
            <a:ext cx="3434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Only known after failure</a:t>
            </a:r>
            <a:endParaRPr lang="en-ZA" sz="20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3C15E3A4-C17E-C41E-7923-878805A2A4AB}"/>
              </a:ext>
            </a:extLst>
          </p:cNvPr>
          <p:cNvCxnSpPr>
            <a:cxnSpLocks/>
            <a:stCxn id="59" idx="2"/>
            <a:endCxn id="12" idx="75"/>
          </p:cNvCxnSpPr>
          <p:nvPr/>
        </p:nvCxnSpPr>
        <p:spPr>
          <a:xfrm flipH="1">
            <a:off x="7767375" y="3729530"/>
            <a:ext cx="298576" cy="149561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70895A4-82D1-BE08-216F-43A6B2B249F9}"/>
              </a:ext>
            </a:extLst>
          </p:cNvPr>
          <p:cNvCxnSpPr>
            <a:cxnSpLocks/>
            <a:stCxn id="59" idx="2"/>
            <a:endCxn id="71" idx="1"/>
          </p:cNvCxnSpPr>
          <p:nvPr/>
        </p:nvCxnSpPr>
        <p:spPr>
          <a:xfrm>
            <a:off x="8065951" y="3729530"/>
            <a:ext cx="198890" cy="75912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913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0A4B0-EE9B-7026-6130-CE2359B46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50DA3-B5B9-E775-414D-ABCFCDEA8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Data-driven approach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3245B5-17B8-FF5C-D5CE-01B8E2A0B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5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1FD000-4A36-C18C-7D75-8690408D3958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23B426E-EF3A-F798-D42A-6BE6A50FAAF4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D83BF5-FB0C-0103-11F1-06EFB7D5D5D2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D114E1-56CE-DC7C-CE5D-B07984AC384B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E8DE925-8860-2622-703A-D530443BDAEA}"/>
              </a:ext>
            </a:extLst>
          </p:cNvPr>
          <p:cNvSpPr/>
          <p:nvPr/>
        </p:nvSpPr>
        <p:spPr>
          <a:xfrm>
            <a:off x="1014884" y="2120202"/>
            <a:ext cx="6752491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227008-80C8-F2BB-9F36-267319A85EE4}"/>
              </a:ext>
            </a:extLst>
          </p:cNvPr>
          <p:cNvSpPr/>
          <p:nvPr/>
        </p:nvSpPr>
        <p:spPr>
          <a:xfrm>
            <a:off x="3506873" y="2838658"/>
            <a:ext cx="321545" cy="311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7B2547-2FBC-878F-2A05-E6D7B7A44C6B}"/>
              </a:ext>
            </a:extLst>
          </p:cNvPr>
          <p:cNvSpPr/>
          <p:nvPr/>
        </p:nvSpPr>
        <p:spPr>
          <a:xfrm>
            <a:off x="4031167" y="1350205"/>
            <a:ext cx="1608051" cy="15578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B173AA-2ADE-33A3-88CB-27E0C5F1337C}"/>
              </a:ext>
            </a:extLst>
          </p:cNvPr>
          <p:cNvCxnSpPr>
            <a:cxnSpLocks/>
          </p:cNvCxnSpPr>
          <p:nvPr/>
        </p:nvCxnSpPr>
        <p:spPr>
          <a:xfrm flipV="1">
            <a:off x="3497123" y="1343025"/>
            <a:ext cx="522427" cy="149563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57242F-E0FA-7327-5FF7-5249EB2F368D}"/>
              </a:ext>
            </a:extLst>
          </p:cNvPr>
          <p:cNvCxnSpPr>
            <a:cxnSpLocks/>
          </p:cNvCxnSpPr>
          <p:nvPr/>
        </p:nvCxnSpPr>
        <p:spPr>
          <a:xfrm flipV="1">
            <a:off x="3838168" y="2908006"/>
            <a:ext cx="1801050" cy="2421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19B6A7AF-0238-6482-B357-93CBDD70EE1B}"/>
              </a:ext>
            </a:extLst>
          </p:cNvPr>
          <p:cNvSpPr/>
          <p:nvPr/>
        </p:nvSpPr>
        <p:spPr>
          <a:xfrm>
            <a:off x="4082143" y="1415143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7178FF0-53DD-7DC0-3199-78F72995C889}"/>
              </a:ext>
            </a:extLst>
          </p:cNvPr>
          <p:cNvSpPr/>
          <p:nvPr/>
        </p:nvSpPr>
        <p:spPr>
          <a:xfrm>
            <a:off x="4242392" y="1691568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9812C1E-B0FE-D166-8B3F-F15AACDA99DA}"/>
              </a:ext>
            </a:extLst>
          </p:cNvPr>
          <p:cNvSpPr/>
          <p:nvPr/>
        </p:nvSpPr>
        <p:spPr>
          <a:xfrm>
            <a:off x="4454545" y="1925320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DF63A5C-8BD1-8878-B2AB-54D44D56A61E}"/>
              </a:ext>
            </a:extLst>
          </p:cNvPr>
          <p:cNvSpPr/>
          <p:nvPr/>
        </p:nvSpPr>
        <p:spPr>
          <a:xfrm>
            <a:off x="4734268" y="2043601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080743-F956-2C5E-8249-A0CB31B5A7E0}"/>
              </a:ext>
            </a:extLst>
          </p:cNvPr>
          <p:cNvSpPr/>
          <p:nvPr/>
        </p:nvSpPr>
        <p:spPr>
          <a:xfrm>
            <a:off x="5032848" y="2187533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3089D55-C2BF-FCF4-7206-FA84AE8505CC}"/>
              </a:ext>
            </a:extLst>
          </p:cNvPr>
          <p:cNvSpPr/>
          <p:nvPr/>
        </p:nvSpPr>
        <p:spPr>
          <a:xfrm>
            <a:off x="5386162" y="2430079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4F48C6F-BF46-A7F6-58B1-4C2B8FC303C5}"/>
              </a:ext>
            </a:extLst>
          </p:cNvPr>
          <p:cNvCxnSpPr>
            <a:cxnSpLocks/>
            <a:stCxn id="21" idx="1"/>
            <a:endCxn id="22" idx="5"/>
          </p:cNvCxnSpPr>
          <p:nvPr/>
        </p:nvCxnSpPr>
        <p:spPr>
          <a:xfrm>
            <a:off x="4114026" y="1447026"/>
            <a:ext cx="314197" cy="4303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18F7B59-E7B3-064E-6654-7EACBF8EB2EE}"/>
              </a:ext>
            </a:extLst>
          </p:cNvPr>
          <p:cNvCxnSpPr>
            <a:cxnSpLocks/>
            <a:stCxn id="22" idx="1"/>
            <a:endCxn id="23" idx="5"/>
          </p:cNvCxnSpPr>
          <p:nvPr/>
        </p:nvCxnSpPr>
        <p:spPr>
          <a:xfrm>
            <a:off x="4274275" y="1723451"/>
            <a:ext cx="366101" cy="387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324165D-DE70-D856-C7D2-5CC75CE020A1}"/>
              </a:ext>
            </a:extLst>
          </p:cNvPr>
          <p:cNvCxnSpPr>
            <a:cxnSpLocks/>
            <a:stCxn id="23" idx="1"/>
            <a:endCxn id="24" idx="5"/>
          </p:cNvCxnSpPr>
          <p:nvPr/>
        </p:nvCxnSpPr>
        <p:spPr>
          <a:xfrm>
            <a:off x="4486428" y="1957203"/>
            <a:ext cx="433671" cy="2722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3C08DE6-5C1C-8708-0C19-D3E40D3547BC}"/>
              </a:ext>
            </a:extLst>
          </p:cNvPr>
          <p:cNvCxnSpPr>
            <a:cxnSpLocks/>
            <a:stCxn id="24" idx="2"/>
            <a:endCxn id="25" idx="5"/>
          </p:cNvCxnSpPr>
          <p:nvPr/>
        </p:nvCxnSpPr>
        <p:spPr>
          <a:xfrm>
            <a:off x="4734268" y="2152458"/>
            <a:ext cx="484411" cy="2209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A3CDBAE-C308-45F7-5D31-828CC8975193}"/>
              </a:ext>
            </a:extLst>
          </p:cNvPr>
          <p:cNvCxnSpPr>
            <a:cxnSpLocks/>
            <a:stCxn id="25" idx="1"/>
            <a:endCxn id="26" idx="5"/>
          </p:cNvCxnSpPr>
          <p:nvPr/>
        </p:nvCxnSpPr>
        <p:spPr>
          <a:xfrm>
            <a:off x="5064731" y="2219416"/>
            <a:ext cx="507262" cy="3964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0AEB77A5-74A3-3E40-9873-08F8F254869D}"/>
              </a:ext>
            </a:extLst>
          </p:cNvPr>
          <p:cNvSpPr/>
          <p:nvPr/>
        </p:nvSpPr>
        <p:spPr>
          <a:xfrm>
            <a:off x="5317616" y="2381014"/>
            <a:ext cx="321545" cy="311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ACD2AED-17B5-7798-82CF-10A0AF9A64F7}"/>
              </a:ext>
            </a:extLst>
          </p:cNvPr>
          <p:cNvGrpSpPr/>
          <p:nvPr/>
        </p:nvGrpSpPr>
        <p:grpSpPr>
          <a:xfrm>
            <a:off x="7031609" y="1369120"/>
            <a:ext cx="2068691" cy="2360410"/>
            <a:chOff x="7462163" y="948900"/>
            <a:chExt cx="2068691" cy="236041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AAB7DAD-51B9-990D-D88F-1308452AD75E}"/>
                </a:ext>
              </a:extLst>
            </p:cNvPr>
            <p:cNvSpPr/>
            <p:nvPr/>
          </p:nvSpPr>
          <p:spPr>
            <a:xfrm>
              <a:off x="7462164" y="949532"/>
              <a:ext cx="2068690" cy="235977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BB5B9A2-90B8-7CA1-D128-9A7DE98D01F8}"/>
                </a:ext>
              </a:extLst>
            </p:cNvPr>
            <p:cNvSpPr txBox="1"/>
            <p:nvPr/>
          </p:nvSpPr>
          <p:spPr>
            <a:xfrm>
              <a:off x="7462163" y="948900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N – Event ID</a:t>
              </a:r>
              <a:endParaRPr lang="en-ZA" sz="16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79118B8-2291-8B75-F72C-5D19BF6BCD65}"/>
                </a:ext>
              </a:extLst>
            </p:cNvPr>
            <p:cNvSpPr txBox="1"/>
            <p:nvPr/>
          </p:nvSpPr>
          <p:spPr>
            <a:xfrm>
              <a:off x="7462163" y="1285876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Wheel speed</a:t>
              </a:r>
              <a:endParaRPr lang="en-ZA" sz="1600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8B41814-EEF1-FADE-2DD3-2AD4E212EF56}"/>
                </a:ext>
              </a:extLst>
            </p:cNvPr>
            <p:cNvSpPr txBox="1"/>
            <p:nvPr/>
          </p:nvSpPr>
          <p:spPr>
            <a:xfrm>
              <a:off x="7462163" y="1622852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Vehicle slope</a:t>
              </a:r>
              <a:endParaRPr lang="en-ZA" sz="16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B13DC29-A519-8DA6-078D-134AF170273F}"/>
                </a:ext>
              </a:extLst>
            </p:cNvPr>
            <p:cNvSpPr txBox="1"/>
            <p:nvPr/>
          </p:nvSpPr>
          <p:spPr>
            <a:xfrm>
              <a:off x="7462163" y="1959828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Vehicle mass</a:t>
              </a:r>
              <a:endParaRPr lang="en-ZA" sz="16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711F07-CD05-F300-587E-9659D9B76BC3}"/>
                </a:ext>
              </a:extLst>
            </p:cNvPr>
            <p:cNvSpPr txBox="1"/>
            <p:nvPr/>
          </p:nvSpPr>
          <p:spPr>
            <a:xfrm>
              <a:off x="7462163" y="2296804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Stop distance</a:t>
              </a:r>
              <a:endParaRPr lang="en-ZA" sz="16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D1A71BA-E2E0-341C-27AE-58779FB16F54}"/>
                </a:ext>
              </a:extLst>
            </p:cNvPr>
            <p:cNvSpPr txBox="1"/>
            <p:nvPr/>
          </p:nvSpPr>
          <p:spPr>
            <a:xfrm>
              <a:off x="7462163" y="2633780"/>
              <a:ext cx="2068683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Brake pad temp</a:t>
              </a:r>
              <a:endParaRPr lang="en-ZA" sz="16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10B28D8-15EE-AC7F-E056-D340841E5E65}"/>
                </a:ext>
              </a:extLst>
            </p:cNvPr>
            <p:cNvSpPr txBox="1"/>
            <p:nvPr/>
          </p:nvSpPr>
          <p:spPr>
            <a:xfrm>
              <a:off x="7462163" y="2970756"/>
              <a:ext cx="2068683" cy="338554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RUL (N)</a:t>
              </a:r>
              <a:endParaRPr lang="en-ZA" sz="1600" dirty="0"/>
            </a:p>
          </p:txBody>
        </p:sp>
      </p:grpSp>
      <p:sp>
        <p:nvSpPr>
          <p:cNvPr id="61" name="Left Brace 60">
            <a:extLst>
              <a:ext uri="{FF2B5EF4-FFF2-40B4-BE49-F238E27FC236}">
                <a16:creationId xmlns:a16="http://schemas.microsoft.com/office/drawing/2014/main" id="{04AE4F36-A977-CFE6-CA75-BC0694E9B5EF}"/>
              </a:ext>
            </a:extLst>
          </p:cNvPr>
          <p:cNvSpPr/>
          <p:nvPr/>
        </p:nvSpPr>
        <p:spPr>
          <a:xfrm>
            <a:off x="5714672" y="1343025"/>
            <a:ext cx="1143770" cy="24126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B1954E66-4E5E-DFAA-98B5-EAFC2A8AA25E}"/>
              </a:ext>
            </a:extLst>
          </p:cNvPr>
          <p:cNvSpPr/>
          <p:nvPr/>
        </p:nvSpPr>
        <p:spPr>
          <a:xfrm flipH="1">
            <a:off x="9262842" y="1379820"/>
            <a:ext cx="687508" cy="201115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DFFF2FF1-B2ED-480B-F59B-BB00B0027EDA}"/>
              </a:ext>
            </a:extLst>
          </p:cNvPr>
          <p:cNvSpPr/>
          <p:nvPr/>
        </p:nvSpPr>
        <p:spPr>
          <a:xfrm flipH="1">
            <a:off x="9262842" y="3444126"/>
            <a:ext cx="687508" cy="311499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C0BE58-AA93-ABF2-7A2E-73B25B1E65B5}"/>
              </a:ext>
            </a:extLst>
          </p:cNvPr>
          <p:cNvSpPr txBox="1"/>
          <p:nvPr/>
        </p:nvSpPr>
        <p:spPr>
          <a:xfrm>
            <a:off x="9606596" y="1809083"/>
            <a:ext cx="2496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Training data</a:t>
            </a:r>
            <a:endParaRPr lang="en-ZA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5B8B04-689E-3B76-58CD-54116864F57D}"/>
              </a:ext>
            </a:extLst>
          </p:cNvPr>
          <p:cNvSpPr txBox="1"/>
          <p:nvPr/>
        </p:nvSpPr>
        <p:spPr>
          <a:xfrm>
            <a:off x="9782674" y="4065883"/>
            <a:ext cx="2144012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Neural network</a:t>
            </a:r>
            <a:endParaRPr lang="en-ZA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E53BBA-F03B-C620-791D-923A8573921D}"/>
              </a:ext>
            </a:extLst>
          </p:cNvPr>
          <p:cNvSpPr txBox="1"/>
          <p:nvPr/>
        </p:nvSpPr>
        <p:spPr>
          <a:xfrm>
            <a:off x="9487626" y="3296849"/>
            <a:ext cx="2496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Labels</a:t>
            </a:r>
            <a:endParaRPr lang="en-ZA" sz="32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EA5E221-F461-C49D-A0B1-F73F795322E7}"/>
              </a:ext>
            </a:extLst>
          </p:cNvPr>
          <p:cNvCxnSpPr>
            <a:stCxn id="12" idx="57"/>
          </p:cNvCxnSpPr>
          <p:nvPr/>
        </p:nvCxnSpPr>
        <p:spPr>
          <a:xfrm flipV="1">
            <a:off x="6761948" y="4180114"/>
            <a:ext cx="1457604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1FC8FE4-E8BE-96C0-6EB8-3489E3087996}"/>
              </a:ext>
            </a:extLst>
          </p:cNvPr>
          <p:cNvCxnSpPr>
            <a:cxnSpLocks/>
          </p:cNvCxnSpPr>
          <p:nvPr/>
        </p:nvCxnSpPr>
        <p:spPr>
          <a:xfrm>
            <a:off x="6858442" y="4320791"/>
            <a:ext cx="1029514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6B8EC00-5398-EC5A-BC7C-1E63F01229FF}"/>
              </a:ext>
            </a:extLst>
          </p:cNvPr>
          <p:cNvCxnSpPr>
            <a:cxnSpLocks/>
          </p:cNvCxnSpPr>
          <p:nvPr/>
        </p:nvCxnSpPr>
        <p:spPr>
          <a:xfrm>
            <a:off x="7190038" y="4491613"/>
            <a:ext cx="152188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280D036-1D85-3455-E774-DDA8E40F367A}"/>
              </a:ext>
            </a:extLst>
          </p:cNvPr>
          <p:cNvCxnSpPr>
            <a:cxnSpLocks/>
          </p:cNvCxnSpPr>
          <p:nvPr/>
        </p:nvCxnSpPr>
        <p:spPr>
          <a:xfrm>
            <a:off x="7290521" y="4672483"/>
            <a:ext cx="356275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2518299-70DF-2B1D-1CE3-EBE4A837CA65}"/>
              </a:ext>
            </a:extLst>
          </p:cNvPr>
          <p:cNvCxnSpPr>
            <a:cxnSpLocks/>
          </p:cNvCxnSpPr>
          <p:nvPr/>
        </p:nvCxnSpPr>
        <p:spPr>
          <a:xfrm>
            <a:off x="7531681" y="4886831"/>
            <a:ext cx="6878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60BF1EA-9A8C-7603-4CD6-6E631D16173C}"/>
              </a:ext>
            </a:extLst>
          </p:cNvPr>
          <p:cNvCxnSpPr>
            <a:cxnSpLocks/>
          </p:cNvCxnSpPr>
          <p:nvPr/>
        </p:nvCxnSpPr>
        <p:spPr>
          <a:xfrm>
            <a:off x="7646796" y="5077750"/>
            <a:ext cx="24116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318236F-B40A-B887-E30D-2314B586D2AA}"/>
              </a:ext>
            </a:extLst>
          </p:cNvPr>
          <p:cNvCxnSpPr>
            <a:cxnSpLocks/>
          </p:cNvCxnSpPr>
          <p:nvPr/>
        </p:nvCxnSpPr>
        <p:spPr>
          <a:xfrm flipV="1">
            <a:off x="8219552" y="4075931"/>
            <a:ext cx="0" cy="113916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A184B0E-4B6B-44EE-7FBA-D94E24530777}"/>
              </a:ext>
            </a:extLst>
          </p:cNvPr>
          <p:cNvCxnSpPr>
            <a:cxnSpLocks/>
          </p:cNvCxnSpPr>
          <p:nvPr/>
        </p:nvCxnSpPr>
        <p:spPr>
          <a:xfrm flipV="1">
            <a:off x="8711921" y="4410075"/>
            <a:ext cx="0" cy="794971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DAACFF9-0E38-132F-AA54-03B893F63223}"/>
              </a:ext>
            </a:extLst>
          </p:cNvPr>
          <p:cNvCxnSpPr>
            <a:cxnSpLocks/>
          </p:cNvCxnSpPr>
          <p:nvPr/>
        </p:nvCxnSpPr>
        <p:spPr>
          <a:xfrm flipV="1">
            <a:off x="7887956" y="4267200"/>
            <a:ext cx="0" cy="95794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F27D39-ADA6-E137-7769-DFFDC5B412F3}"/>
              </a:ext>
            </a:extLst>
          </p:cNvPr>
          <p:cNvCxnSpPr>
            <a:cxnSpLocks/>
          </p:cNvCxnSpPr>
          <p:nvPr/>
        </p:nvCxnSpPr>
        <p:spPr>
          <a:xfrm flipV="1">
            <a:off x="7646796" y="4613275"/>
            <a:ext cx="0" cy="611868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28CFB443-AE1E-BDFD-4815-64C587A8D61A}"/>
              </a:ext>
            </a:extLst>
          </p:cNvPr>
          <p:cNvSpPr/>
          <p:nvPr/>
        </p:nvSpPr>
        <p:spPr>
          <a:xfrm>
            <a:off x="7597017" y="5170339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CA89368-4165-4F4F-F730-1CFD239484BE}"/>
              </a:ext>
            </a:extLst>
          </p:cNvPr>
          <p:cNvSpPr/>
          <p:nvPr/>
        </p:nvSpPr>
        <p:spPr>
          <a:xfrm>
            <a:off x="7837735" y="5170339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E3E439B-0044-7EF7-7420-3BC3BC54CA66}"/>
              </a:ext>
            </a:extLst>
          </p:cNvPr>
          <p:cNvSpPr/>
          <p:nvPr/>
        </p:nvSpPr>
        <p:spPr>
          <a:xfrm>
            <a:off x="8168486" y="5164187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D1A7D69-B7AD-4CF2-91E8-6C53A7A41951}"/>
              </a:ext>
            </a:extLst>
          </p:cNvPr>
          <p:cNvSpPr/>
          <p:nvPr/>
        </p:nvSpPr>
        <p:spPr>
          <a:xfrm>
            <a:off x="8665418" y="5161215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1D81417-4BE5-B395-3922-79350A1AA657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8953499" y="4481382"/>
            <a:ext cx="829175" cy="102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23F43674-96E4-F22F-6CCD-92E984438779}"/>
              </a:ext>
            </a:extLst>
          </p:cNvPr>
          <p:cNvSpPr/>
          <p:nvPr/>
        </p:nvSpPr>
        <p:spPr>
          <a:xfrm>
            <a:off x="6566921" y="4047648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D9D9D3A-D2D5-B54A-85A8-75CB15D42C62}"/>
              </a:ext>
            </a:extLst>
          </p:cNvPr>
          <p:cNvSpPr/>
          <p:nvPr/>
        </p:nvSpPr>
        <p:spPr>
          <a:xfrm>
            <a:off x="6426114" y="3984236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66D4F7C8-6C13-A284-719E-C479681DCF39}"/>
              </a:ext>
            </a:extLst>
          </p:cNvPr>
          <p:cNvSpPr/>
          <p:nvPr/>
        </p:nvSpPr>
        <p:spPr>
          <a:xfrm>
            <a:off x="6285307" y="3920823"/>
            <a:ext cx="89510" cy="8951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1712609-61EF-854D-D783-17D4927C4D34}"/>
              </a:ext>
            </a:extLst>
          </p:cNvPr>
          <p:cNvCxnSpPr/>
          <p:nvPr/>
        </p:nvCxnSpPr>
        <p:spPr>
          <a:xfrm>
            <a:off x="304500" y="6560852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B326D1F-6D54-4510-D143-60F27E5AD798}"/>
              </a:ext>
            </a:extLst>
          </p:cNvPr>
          <p:cNvCxnSpPr/>
          <p:nvPr/>
        </p:nvCxnSpPr>
        <p:spPr>
          <a:xfrm>
            <a:off x="304500" y="6199111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AE69BEF7-F430-9855-543A-50EA0EAF2FF2}"/>
              </a:ext>
            </a:extLst>
          </p:cNvPr>
          <p:cNvSpPr txBox="1"/>
          <p:nvPr/>
        </p:nvSpPr>
        <p:spPr>
          <a:xfrm>
            <a:off x="625660" y="5990554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FE20D96-8243-8896-877F-35981FF5686F}"/>
              </a:ext>
            </a:extLst>
          </p:cNvPr>
          <p:cNvSpPr txBox="1"/>
          <p:nvPr/>
        </p:nvSpPr>
        <p:spPr>
          <a:xfrm>
            <a:off x="625661" y="6334040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65725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C8E58-6A58-2A0E-5616-05AE43CF2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C4CB7-E8F3-B874-FF37-D6D308875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 prediction results: Data-driven model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3FD13-3353-6ADD-D158-1A215708F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20" name="Picture 19" descr="A graph showing a graph&#10;&#10;AI-generated content may be incorrect.">
            <a:extLst>
              <a:ext uri="{FF2B5EF4-FFF2-40B4-BE49-F238E27FC236}">
                <a16:creationId xmlns:a16="http://schemas.microsoft.com/office/drawing/2014/main" id="{9C926DAD-6765-CECC-EDAC-67F76086F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80" y="1758811"/>
            <a:ext cx="11062640" cy="356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90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D48C-935A-CECC-6CB5-369873240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A673-9617-A2E5-242F-5B10BAE4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Physics-driven approach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F7E89B-B4BF-6167-EBAD-93D3F104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7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5475E31-A5E4-CB56-FDCB-2803C15886BF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0610B03-9BA5-5EB0-CDED-974BB02533C3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89F9A6C-7B0A-17C7-5F38-67CBD8ED972A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EA5806-4A5C-1FA1-1D48-C88208F074FF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9BBA84B-615A-8E89-3114-A5F9F3E42A3C}"/>
              </a:ext>
            </a:extLst>
          </p:cNvPr>
          <p:cNvSpPr/>
          <p:nvPr/>
        </p:nvSpPr>
        <p:spPr>
          <a:xfrm>
            <a:off x="1014885" y="2120202"/>
            <a:ext cx="4521758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F9A95A-CF49-0933-5B3B-76460211979C}"/>
              </a:ext>
            </a:extLst>
          </p:cNvPr>
          <p:cNvSpPr txBox="1"/>
          <p:nvPr/>
        </p:nvSpPr>
        <p:spPr>
          <a:xfrm>
            <a:off x="2252267" y="1690688"/>
            <a:ext cx="2743199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Physics-based wear model</a:t>
            </a:r>
            <a:endParaRPr lang="en-ZA" sz="24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4E62BCA-F94F-1B38-1534-FE0FA03B25DA}"/>
              </a:ext>
            </a:extLst>
          </p:cNvPr>
          <p:cNvCxnSpPr>
            <a:cxnSpLocks/>
          </p:cNvCxnSpPr>
          <p:nvPr/>
        </p:nvCxnSpPr>
        <p:spPr>
          <a:xfrm flipV="1">
            <a:off x="3959051" y="3124200"/>
            <a:ext cx="1193974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50EA76-DBFC-BC0E-FF79-E81EC13939B4}"/>
                  </a:ext>
                </a:extLst>
              </p:cNvPr>
              <p:cNvSpPr txBox="1"/>
              <p:nvPr/>
            </p:nvSpPr>
            <p:spPr>
              <a:xfrm>
                <a:off x="4957370" y="2521685"/>
                <a:ext cx="2496169" cy="1024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50EA76-DBFC-BC0E-FF79-E81EC1393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370" y="2521685"/>
                <a:ext cx="2496169" cy="10241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Free-form: Shape 41">
            <a:extLst>
              <a:ext uri="{FF2B5EF4-FFF2-40B4-BE49-F238E27FC236}">
                <a16:creationId xmlns:a16="http://schemas.microsoft.com/office/drawing/2014/main" id="{A6DA5AA9-1E59-E43C-9611-E0A8EFA16A68}"/>
              </a:ext>
            </a:extLst>
          </p:cNvPr>
          <p:cNvSpPr/>
          <p:nvPr/>
        </p:nvSpPr>
        <p:spPr>
          <a:xfrm>
            <a:off x="1034980" y="2120202"/>
            <a:ext cx="6260123" cy="3064747"/>
          </a:xfrm>
          <a:custGeom>
            <a:avLst/>
            <a:gdLst>
              <a:gd name="csX0" fmla="*/ 0 w 6260123"/>
              <a:gd name="csY0" fmla="*/ 0 h 3064747"/>
              <a:gd name="csX1" fmla="*/ 130629 w 6260123"/>
              <a:gd name="csY1" fmla="*/ 20097 h 3064747"/>
              <a:gd name="csX2" fmla="*/ 231112 w 6260123"/>
              <a:gd name="csY2" fmla="*/ 60290 h 3064747"/>
              <a:gd name="csX3" fmla="*/ 311499 w 6260123"/>
              <a:gd name="csY3" fmla="*/ 80387 h 3064747"/>
              <a:gd name="csX4" fmla="*/ 341644 w 6260123"/>
              <a:gd name="csY4" fmla="*/ 100484 h 3064747"/>
              <a:gd name="csX5" fmla="*/ 391886 w 6260123"/>
              <a:gd name="csY5" fmla="*/ 110532 h 3064747"/>
              <a:gd name="csX6" fmla="*/ 432079 w 6260123"/>
              <a:gd name="csY6" fmla="*/ 120580 h 3064747"/>
              <a:gd name="csX7" fmla="*/ 472273 w 6260123"/>
              <a:gd name="csY7" fmla="*/ 150725 h 3064747"/>
              <a:gd name="csX8" fmla="*/ 532563 w 6260123"/>
              <a:gd name="csY8" fmla="*/ 160774 h 3064747"/>
              <a:gd name="csX9" fmla="*/ 673240 w 6260123"/>
              <a:gd name="csY9" fmla="*/ 190919 h 3064747"/>
              <a:gd name="csX10" fmla="*/ 733530 w 6260123"/>
              <a:gd name="csY10" fmla="*/ 221064 h 3064747"/>
              <a:gd name="csX11" fmla="*/ 803868 w 6260123"/>
              <a:gd name="csY11" fmla="*/ 241161 h 3064747"/>
              <a:gd name="csX12" fmla="*/ 894304 w 6260123"/>
              <a:gd name="csY12" fmla="*/ 281354 h 3064747"/>
              <a:gd name="csX13" fmla="*/ 964642 w 6260123"/>
              <a:gd name="csY13" fmla="*/ 321547 h 3064747"/>
              <a:gd name="csX14" fmla="*/ 1004835 w 6260123"/>
              <a:gd name="csY14" fmla="*/ 351693 h 3064747"/>
              <a:gd name="csX15" fmla="*/ 1125416 w 6260123"/>
              <a:gd name="csY15" fmla="*/ 401934 h 3064747"/>
              <a:gd name="csX16" fmla="*/ 1256044 w 6260123"/>
              <a:gd name="csY16" fmla="*/ 482321 h 3064747"/>
              <a:gd name="csX17" fmla="*/ 1306286 w 6260123"/>
              <a:gd name="csY17" fmla="*/ 502418 h 3064747"/>
              <a:gd name="csX18" fmla="*/ 1426866 w 6260123"/>
              <a:gd name="csY18" fmla="*/ 562708 h 3064747"/>
              <a:gd name="csX19" fmla="*/ 1487156 w 6260123"/>
              <a:gd name="csY19" fmla="*/ 602901 h 3064747"/>
              <a:gd name="csX20" fmla="*/ 1567543 w 6260123"/>
              <a:gd name="csY20" fmla="*/ 633046 h 3064747"/>
              <a:gd name="csX21" fmla="*/ 1657978 w 6260123"/>
              <a:gd name="csY21" fmla="*/ 673240 h 3064747"/>
              <a:gd name="csX22" fmla="*/ 1758462 w 6260123"/>
              <a:gd name="csY22" fmla="*/ 713433 h 3064747"/>
              <a:gd name="csX23" fmla="*/ 1808704 w 6260123"/>
              <a:gd name="csY23" fmla="*/ 743578 h 3064747"/>
              <a:gd name="csX24" fmla="*/ 1979525 w 6260123"/>
              <a:gd name="csY24" fmla="*/ 803868 h 3064747"/>
              <a:gd name="csX25" fmla="*/ 2140299 w 6260123"/>
              <a:gd name="csY25" fmla="*/ 894303 h 3064747"/>
              <a:gd name="csX26" fmla="*/ 2210638 w 6260123"/>
              <a:gd name="csY26" fmla="*/ 924449 h 3064747"/>
              <a:gd name="csX27" fmla="*/ 2250831 w 6260123"/>
              <a:gd name="csY27" fmla="*/ 954594 h 3064747"/>
              <a:gd name="csX28" fmla="*/ 2311121 w 6260123"/>
              <a:gd name="csY28" fmla="*/ 974690 h 3064747"/>
              <a:gd name="csX29" fmla="*/ 2351315 w 6260123"/>
              <a:gd name="csY29" fmla="*/ 994787 h 3064747"/>
              <a:gd name="csX30" fmla="*/ 2391508 w 6260123"/>
              <a:gd name="csY30" fmla="*/ 1004835 h 3064747"/>
              <a:gd name="csX31" fmla="*/ 2502040 w 6260123"/>
              <a:gd name="csY31" fmla="*/ 1055077 h 3064747"/>
              <a:gd name="csX32" fmla="*/ 2572378 w 6260123"/>
              <a:gd name="csY32" fmla="*/ 1105319 h 3064747"/>
              <a:gd name="csX33" fmla="*/ 2632668 w 6260123"/>
              <a:gd name="csY33" fmla="*/ 1125416 h 3064747"/>
              <a:gd name="csX34" fmla="*/ 2763297 w 6260123"/>
              <a:gd name="csY34" fmla="*/ 1185706 h 3064747"/>
              <a:gd name="csX35" fmla="*/ 2883877 w 6260123"/>
              <a:gd name="csY35" fmla="*/ 1256044 h 3064747"/>
              <a:gd name="csX36" fmla="*/ 2944167 w 6260123"/>
              <a:gd name="csY36" fmla="*/ 1286189 h 3064747"/>
              <a:gd name="csX37" fmla="*/ 2984361 w 6260123"/>
              <a:gd name="csY37" fmla="*/ 1316334 h 3064747"/>
              <a:gd name="csX38" fmla="*/ 3104941 w 6260123"/>
              <a:gd name="csY38" fmla="*/ 1376624 h 3064747"/>
              <a:gd name="csX39" fmla="*/ 3245618 w 6260123"/>
              <a:gd name="csY39" fmla="*/ 1467060 h 3064747"/>
              <a:gd name="csX40" fmla="*/ 3295860 w 6260123"/>
              <a:gd name="csY40" fmla="*/ 1497205 h 3064747"/>
              <a:gd name="csX41" fmla="*/ 3386295 w 6260123"/>
              <a:gd name="csY41" fmla="*/ 1537398 h 3064747"/>
              <a:gd name="csX42" fmla="*/ 3446585 w 6260123"/>
              <a:gd name="csY42" fmla="*/ 1567543 h 3064747"/>
              <a:gd name="csX43" fmla="*/ 3567165 w 6260123"/>
              <a:gd name="csY43" fmla="*/ 1597688 h 3064747"/>
              <a:gd name="csX44" fmla="*/ 3687745 w 6260123"/>
              <a:gd name="csY44" fmla="*/ 1647930 h 3064747"/>
              <a:gd name="csX45" fmla="*/ 3768132 w 6260123"/>
              <a:gd name="csY45" fmla="*/ 1678075 h 3064747"/>
              <a:gd name="csX46" fmla="*/ 3888712 w 6260123"/>
              <a:gd name="csY46" fmla="*/ 1738365 h 3064747"/>
              <a:gd name="csX47" fmla="*/ 3918857 w 6260123"/>
              <a:gd name="csY47" fmla="*/ 1758462 h 3064747"/>
              <a:gd name="csX48" fmla="*/ 3979147 w 6260123"/>
              <a:gd name="csY48" fmla="*/ 1778558 h 3064747"/>
              <a:gd name="csX49" fmla="*/ 4029389 w 6260123"/>
              <a:gd name="csY49" fmla="*/ 1808703 h 3064747"/>
              <a:gd name="csX50" fmla="*/ 4059534 w 6260123"/>
              <a:gd name="csY50" fmla="*/ 1818752 h 3064747"/>
              <a:gd name="csX51" fmla="*/ 4170066 w 6260123"/>
              <a:gd name="csY51" fmla="*/ 1858945 h 3064747"/>
              <a:gd name="csX52" fmla="*/ 4230356 w 6260123"/>
              <a:gd name="csY52" fmla="*/ 1909187 h 3064747"/>
              <a:gd name="csX53" fmla="*/ 4300695 w 6260123"/>
              <a:gd name="csY53" fmla="*/ 1969477 h 3064747"/>
              <a:gd name="csX54" fmla="*/ 4401178 w 6260123"/>
              <a:gd name="csY54" fmla="*/ 2029767 h 3064747"/>
              <a:gd name="csX55" fmla="*/ 4501662 w 6260123"/>
              <a:gd name="csY55" fmla="*/ 2110154 h 3064747"/>
              <a:gd name="csX56" fmla="*/ 4652387 w 6260123"/>
              <a:gd name="csY56" fmla="*/ 2190541 h 3064747"/>
              <a:gd name="csX57" fmla="*/ 4793064 w 6260123"/>
              <a:gd name="csY57" fmla="*/ 2260879 h 3064747"/>
              <a:gd name="csX58" fmla="*/ 4863402 w 6260123"/>
              <a:gd name="csY58" fmla="*/ 2301073 h 3064747"/>
              <a:gd name="csX59" fmla="*/ 4923693 w 6260123"/>
              <a:gd name="csY59" fmla="*/ 2341266 h 3064747"/>
              <a:gd name="csX60" fmla="*/ 4983983 w 6260123"/>
              <a:gd name="csY60" fmla="*/ 2351314 h 3064747"/>
              <a:gd name="csX61" fmla="*/ 5054321 w 6260123"/>
              <a:gd name="csY61" fmla="*/ 2371411 h 3064747"/>
              <a:gd name="csX62" fmla="*/ 5144756 w 6260123"/>
              <a:gd name="csY62" fmla="*/ 2421653 h 3064747"/>
              <a:gd name="csX63" fmla="*/ 5235191 w 6260123"/>
              <a:gd name="csY63" fmla="*/ 2461846 h 3064747"/>
              <a:gd name="csX64" fmla="*/ 5355772 w 6260123"/>
              <a:gd name="csY64" fmla="*/ 2522136 h 3064747"/>
              <a:gd name="csX65" fmla="*/ 5385917 w 6260123"/>
              <a:gd name="csY65" fmla="*/ 2542233 h 3064747"/>
              <a:gd name="csX66" fmla="*/ 5426110 w 6260123"/>
              <a:gd name="csY66" fmla="*/ 2572378 h 3064747"/>
              <a:gd name="csX67" fmla="*/ 5546690 w 6260123"/>
              <a:gd name="csY67" fmla="*/ 2642717 h 3064747"/>
              <a:gd name="csX68" fmla="*/ 5606980 w 6260123"/>
              <a:gd name="csY68" fmla="*/ 2703007 h 3064747"/>
              <a:gd name="csX69" fmla="*/ 5647174 w 6260123"/>
              <a:gd name="csY69" fmla="*/ 2723103 h 3064747"/>
              <a:gd name="csX70" fmla="*/ 5727561 w 6260123"/>
              <a:gd name="csY70" fmla="*/ 2773345 h 3064747"/>
              <a:gd name="csX71" fmla="*/ 5767754 w 6260123"/>
              <a:gd name="csY71" fmla="*/ 2783394 h 3064747"/>
              <a:gd name="csX72" fmla="*/ 5898383 w 6260123"/>
              <a:gd name="csY72" fmla="*/ 2863780 h 3064747"/>
              <a:gd name="csX73" fmla="*/ 6069205 w 6260123"/>
              <a:gd name="csY73" fmla="*/ 2974312 h 3064747"/>
              <a:gd name="csX74" fmla="*/ 6129495 w 6260123"/>
              <a:gd name="csY74" fmla="*/ 2994409 h 3064747"/>
              <a:gd name="csX75" fmla="*/ 6209882 w 6260123"/>
              <a:gd name="csY75" fmla="*/ 3034602 h 3064747"/>
              <a:gd name="csX76" fmla="*/ 6240027 w 6260123"/>
              <a:gd name="csY76" fmla="*/ 3054699 h 3064747"/>
              <a:gd name="csX77" fmla="*/ 6260123 w 6260123"/>
              <a:gd name="csY77" fmla="*/ 3064747 h 30647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</a:cxnLst>
            <a:rect l="l" t="t" r="r" b="b"/>
            <a:pathLst>
              <a:path w="6260123" h="3064747">
                <a:moveTo>
                  <a:pt x="0" y="0"/>
                </a:moveTo>
                <a:cubicBezTo>
                  <a:pt x="43543" y="6699"/>
                  <a:pt x="87519" y="11021"/>
                  <a:pt x="130629" y="20097"/>
                </a:cubicBezTo>
                <a:cubicBezTo>
                  <a:pt x="190562" y="32715"/>
                  <a:pt x="182272" y="39359"/>
                  <a:pt x="231112" y="60290"/>
                </a:cubicBezTo>
                <a:cubicBezTo>
                  <a:pt x="258153" y="71879"/>
                  <a:pt x="282001" y="74488"/>
                  <a:pt x="311499" y="80387"/>
                </a:cubicBezTo>
                <a:cubicBezTo>
                  <a:pt x="321547" y="87086"/>
                  <a:pt x="330336" y="96244"/>
                  <a:pt x="341644" y="100484"/>
                </a:cubicBezTo>
                <a:cubicBezTo>
                  <a:pt x="357636" y="106481"/>
                  <a:pt x="375214" y="106827"/>
                  <a:pt x="391886" y="110532"/>
                </a:cubicBezTo>
                <a:cubicBezTo>
                  <a:pt x="405367" y="113528"/>
                  <a:pt x="418681" y="117231"/>
                  <a:pt x="432079" y="120580"/>
                </a:cubicBezTo>
                <a:cubicBezTo>
                  <a:pt x="445477" y="130628"/>
                  <a:pt x="456723" y="144505"/>
                  <a:pt x="472273" y="150725"/>
                </a:cubicBezTo>
                <a:cubicBezTo>
                  <a:pt x="491190" y="158292"/>
                  <a:pt x="512711" y="156193"/>
                  <a:pt x="532563" y="160774"/>
                </a:cubicBezTo>
                <a:cubicBezTo>
                  <a:pt x="683857" y="195689"/>
                  <a:pt x="522249" y="169350"/>
                  <a:pt x="673240" y="190919"/>
                </a:cubicBezTo>
                <a:cubicBezTo>
                  <a:pt x="693337" y="200967"/>
                  <a:pt x="712559" y="212998"/>
                  <a:pt x="733530" y="221064"/>
                </a:cubicBezTo>
                <a:cubicBezTo>
                  <a:pt x="756289" y="229818"/>
                  <a:pt x="781359" y="231782"/>
                  <a:pt x="803868" y="241161"/>
                </a:cubicBezTo>
                <a:cubicBezTo>
                  <a:pt x="934236" y="295481"/>
                  <a:pt x="786878" y="254499"/>
                  <a:pt x="894304" y="281354"/>
                </a:cubicBezTo>
                <a:cubicBezTo>
                  <a:pt x="961989" y="349039"/>
                  <a:pt x="883670" y="281060"/>
                  <a:pt x="964642" y="321547"/>
                </a:cubicBezTo>
                <a:cubicBezTo>
                  <a:pt x="979621" y="329037"/>
                  <a:pt x="989856" y="344203"/>
                  <a:pt x="1004835" y="351693"/>
                </a:cubicBezTo>
                <a:cubicBezTo>
                  <a:pt x="1107286" y="402920"/>
                  <a:pt x="1055417" y="360759"/>
                  <a:pt x="1125416" y="401934"/>
                </a:cubicBezTo>
                <a:cubicBezTo>
                  <a:pt x="1169484" y="427856"/>
                  <a:pt x="1208574" y="463333"/>
                  <a:pt x="1256044" y="482321"/>
                </a:cubicBezTo>
                <a:cubicBezTo>
                  <a:pt x="1272791" y="489020"/>
                  <a:pt x="1290706" y="493329"/>
                  <a:pt x="1306286" y="502418"/>
                </a:cubicBezTo>
                <a:cubicBezTo>
                  <a:pt x="1419297" y="568342"/>
                  <a:pt x="1331314" y="543598"/>
                  <a:pt x="1426866" y="562708"/>
                </a:cubicBezTo>
                <a:cubicBezTo>
                  <a:pt x="1446963" y="576106"/>
                  <a:pt x="1465553" y="592099"/>
                  <a:pt x="1487156" y="602901"/>
                </a:cubicBezTo>
                <a:cubicBezTo>
                  <a:pt x="1512753" y="615699"/>
                  <a:pt x="1541081" y="622150"/>
                  <a:pt x="1567543" y="633046"/>
                </a:cubicBezTo>
                <a:cubicBezTo>
                  <a:pt x="1598047" y="645606"/>
                  <a:pt x="1627575" y="660439"/>
                  <a:pt x="1657978" y="673240"/>
                </a:cubicBezTo>
                <a:cubicBezTo>
                  <a:pt x="1691226" y="687239"/>
                  <a:pt x="1725772" y="698178"/>
                  <a:pt x="1758462" y="713433"/>
                </a:cubicBezTo>
                <a:cubicBezTo>
                  <a:pt x="1776160" y="721692"/>
                  <a:pt x="1790475" y="736567"/>
                  <a:pt x="1808704" y="743578"/>
                </a:cubicBezTo>
                <a:cubicBezTo>
                  <a:pt x="2067615" y="843160"/>
                  <a:pt x="1688852" y="667080"/>
                  <a:pt x="1979525" y="803868"/>
                </a:cubicBezTo>
                <a:cubicBezTo>
                  <a:pt x="2183758" y="899978"/>
                  <a:pt x="1933691" y="784112"/>
                  <a:pt x="2140299" y="894303"/>
                </a:cubicBezTo>
                <a:cubicBezTo>
                  <a:pt x="2162807" y="906307"/>
                  <a:pt x="2188244" y="912234"/>
                  <a:pt x="2210638" y="924449"/>
                </a:cubicBezTo>
                <a:cubicBezTo>
                  <a:pt x="2225340" y="932468"/>
                  <a:pt x="2235852" y="947105"/>
                  <a:pt x="2250831" y="954594"/>
                </a:cubicBezTo>
                <a:cubicBezTo>
                  <a:pt x="2269778" y="964068"/>
                  <a:pt x="2291452" y="966823"/>
                  <a:pt x="2311121" y="974690"/>
                </a:cubicBezTo>
                <a:cubicBezTo>
                  <a:pt x="2325029" y="980253"/>
                  <a:pt x="2337289" y="989527"/>
                  <a:pt x="2351315" y="994787"/>
                </a:cubicBezTo>
                <a:cubicBezTo>
                  <a:pt x="2364246" y="999636"/>
                  <a:pt x="2378529" y="1000116"/>
                  <a:pt x="2391508" y="1004835"/>
                </a:cubicBezTo>
                <a:cubicBezTo>
                  <a:pt x="2403400" y="1009160"/>
                  <a:pt x="2481437" y="1042200"/>
                  <a:pt x="2502040" y="1055077"/>
                </a:cubicBezTo>
                <a:cubicBezTo>
                  <a:pt x="2511175" y="1060786"/>
                  <a:pt x="2557662" y="1098778"/>
                  <a:pt x="2572378" y="1105319"/>
                </a:cubicBezTo>
                <a:cubicBezTo>
                  <a:pt x="2591736" y="1113923"/>
                  <a:pt x="2613260" y="1116925"/>
                  <a:pt x="2632668" y="1125416"/>
                </a:cubicBezTo>
                <a:cubicBezTo>
                  <a:pt x="2808610" y="1202390"/>
                  <a:pt x="2678963" y="1157593"/>
                  <a:pt x="2763297" y="1185706"/>
                </a:cubicBezTo>
                <a:cubicBezTo>
                  <a:pt x="2827457" y="1233827"/>
                  <a:pt x="2788510" y="1208361"/>
                  <a:pt x="2883877" y="1256044"/>
                </a:cubicBezTo>
                <a:cubicBezTo>
                  <a:pt x="2903974" y="1266092"/>
                  <a:pt x="2926192" y="1272708"/>
                  <a:pt x="2944167" y="1286189"/>
                </a:cubicBezTo>
                <a:cubicBezTo>
                  <a:pt x="2957565" y="1296237"/>
                  <a:pt x="2969764" y="1308123"/>
                  <a:pt x="2984361" y="1316334"/>
                </a:cubicBezTo>
                <a:cubicBezTo>
                  <a:pt x="3023527" y="1338365"/>
                  <a:pt x="3067551" y="1351697"/>
                  <a:pt x="3104941" y="1376624"/>
                </a:cubicBezTo>
                <a:cubicBezTo>
                  <a:pt x="3211604" y="1447733"/>
                  <a:pt x="3164322" y="1418282"/>
                  <a:pt x="3245618" y="1467060"/>
                </a:cubicBezTo>
                <a:cubicBezTo>
                  <a:pt x="3262365" y="1477108"/>
                  <a:pt x="3278013" y="1489273"/>
                  <a:pt x="3295860" y="1497205"/>
                </a:cubicBezTo>
                <a:cubicBezTo>
                  <a:pt x="3326005" y="1510603"/>
                  <a:pt x="3356402" y="1523448"/>
                  <a:pt x="3386295" y="1537398"/>
                </a:cubicBezTo>
                <a:cubicBezTo>
                  <a:pt x="3406656" y="1546900"/>
                  <a:pt x="3425269" y="1560438"/>
                  <a:pt x="3446585" y="1567543"/>
                </a:cubicBezTo>
                <a:cubicBezTo>
                  <a:pt x="3485889" y="1580644"/>
                  <a:pt x="3528922" y="1581753"/>
                  <a:pt x="3567165" y="1597688"/>
                </a:cubicBezTo>
                <a:cubicBezTo>
                  <a:pt x="3607358" y="1614435"/>
                  <a:pt x="3646975" y="1632641"/>
                  <a:pt x="3687745" y="1647930"/>
                </a:cubicBezTo>
                <a:cubicBezTo>
                  <a:pt x="3714541" y="1657978"/>
                  <a:pt x="3742035" y="1666331"/>
                  <a:pt x="3768132" y="1678075"/>
                </a:cubicBezTo>
                <a:cubicBezTo>
                  <a:pt x="3809111" y="1696516"/>
                  <a:pt x="3851322" y="1713438"/>
                  <a:pt x="3888712" y="1738365"/>
                </a:cubicBezTo>
                <a:cubicBezTo>
                  <a:pt x="3898760" y="1745064"/>
                  <a:pt x="3907821" y="1753557"/>
                  <a:pt x="3918857" y="1758462"/>
                </a:cubicBezTo>
                <a:cubicBezTo>
                  <a:pt x="3938215" y="1767065"/>
                  <a:pt x="3959862" y="1769792"/>
                  <a:pt x="3979147" y="1778558"/>
                </a:cubicBezTo>
                <a:cubicBezTo>
                  <a:pt x="3996927" y="1786640"/>
                  <a:pt x="4011920" y="1799969"/>
                  <a:pt x="4029389" y="1808703"/>
                </a:cubicBezTo>
                <a:cubicBezTo>
                  <a:pt x="4038863" y="1813440"/>
                  <a:pt x="4049616" y="1815033"/>
                  <a:pt x="4059534" y="1818752"/>
                </a:cubicBezTo>
                <a:cubicBezTo>
                  <a:pt x="4171357" y="1860687"/>
                  <a:pt x="4043441" y="1816738"/>
                  <a:pt x="4170066" y="1858945"/>
                </a:cubicBezTo>
                <a:cubicBezTo>
                  <a:pt x="4274586" y="1963465"/>
                  <a:pt x="4132438" y="1825258"/>
                  <a:pt x="4230356" y="1909187"/>
                </a:cubicBezTo>
                <a:cubicBezTo>
                  <a:pt x="4292603" y="1962541"/>
                  <a:pt x="4246172" y="1935924"/>
                  <a:pt x="4300695" y="1969477"/>
                </a:cubicBezTo>
                <a:cubicBezTo>
                  <a:pt x="4333961" y="1989949"/>
                  <a:pt x="4370677" y="2005366"/>
                  <a:pt x="4401178" y="2029767"/>
                </a:cubicBezTo>
                <a:cubicBezTo>
                  <a:pt x="4434673" y="2056563"/>
                  <a:pt x="4462236" y="2093257"/>
                  <a:pt x="4501662" y="2110154"/>
                </a:cubicBezTo>
                <a:cubicBezTo>
                  <a:pt x="4657095" y="2176769"/>
                  <a:pt x="4480935" y="2097022"/>
                  <a:pt x="4652387" y="2190541"/>
                </a:cubicBezTo>
                <a:cubicBezTo>
                  <a:pt x="4698413" y="2215646"/>
                  <a:pt x="4747545" y="2234867"/>
                  <a:pt x="4793064" y="2260879"/>
                </a:cubicBezTo>
                <a:cubicBezTo>
                  <a:pt x="4816510" y="2274277"/>
                  <a:pt x="4840404" y="2286920"/>
                  <a:pt x="4863402" y="2301073"/>
                </a:cubicBezTo>
                <a:cubicBezTo>
                  <a:pt x="4883972" y="2313732"/>
                  <a:pt x="4901397" y="2331976"/>
                  <a:pt x="4923693" y="2341266"/>
                </a:cubicBezTo>
                <a:cubicBezTo>
                  <a:pt x="4942500" y="2349102"/>
                  <a:pt x="4964131" y="2346733"/>
                  <a:pt x="4983983" y="2351314"/>
                </a:cubicBezTo>
                <a:cubicBezTo>
                  <a:pt x="5007743" y="2356797"/>
                  <a:pt x="5031981" y="2361637"/>
                  <a:pt x="5054321" y="2371411"/>
                </a:cubicBezTo>
                <a:cubicBezTo>
                  <a:pt x="5085914" y="2385233"/>
                  <a:pt x="5113912" y="2406231"/>
                  <a:pt x="5144756" y="2421653"/>
                </a:cubicBezTo>
                <a:cubicBezTo>
                  <a:pt x="5174262" y="2436406"/>
                  <a:pt x="5206036" y="2446411"/>
                  <a:pt x="5235191" y="2461846"/>
                </a:cubicBezTo>
                <a:cubicBezTo>
                  <a:pt x="5358796" y="2527284"/>
                  <a:pt x="5271152" y="2500982"/>
                  <a:pt x="5355772" y="2522136"/>
                </a:cubicBezTo>
                <a:cubicBezTo>
                  <a:pt x="5365820" y="2528835"/>
                  <a:pt x="5376090" y="2535214"/>
                  <a:pt x="5385917" y="2542233"/>
                </a:cubicBezTo>
                <a:cubicBezTo>
                  <a:pt x="5399545" y="2551967"/>
                  <a:pt x="5411749" y="2563762"/>
                  <a:pt x="5426110" y="2572378"/>
                </a:cubicBezTo>
                <a:cubicBezTo>
                  <a:pt x="5490620" y="2611084"/>
                  <a:pt x="5486391" y="2592468"/>
                  <a:pt x="5546690" y="2642717"/>
                </a:cubicBezTo>
                <a:cubicBezTo>
                  <a:pt x="5568524" y="2660912"/>
                  <a:pt x="5581559" y="2690297"/>
                  <a:pt x="5606980" y="2703007"/>
                </a:cubicBezTo>
                <a:cubicBezTo>
                  <a:pt x="5620378" y="2709706"/>
                  <a:pt x="5634235" y="2715555"/>
                  <a:pt x="5647174" y="2723103"/>
                </a:cubicBezTo>
                <a:cubicBezTo>
                  <a:pt x="5674468" y="2739025"/>
                  <a:pt x="5699298" y="2759213"/>
                  <a:pt x="5727561" y="2773345"/>
                </a:cubicBezTo>
                <a:cubicBezTo>
                  <a:pt x="5739913" y="2779521"/>
                  <a:pt x="5754823" y="2778545"/>
                  <a:pt x="5767754" y="2783394"/>
                </a:cubicBezTo>
                <a:cubicBezTo>
                  <a:pt x="5809241" y="2798952"/>
                  <a:pt x="5870733" y="2845347"/>
                  <a:pt x="5898383" y="2863780"/>
                </a:cubicBezTo>
                <a:cubicBezTo>
                  <a:pt x="5903647" y="2867289"/>
                  <a:pt x="6055309" y="2969680"/>
                  <a:pt x="6069205" y="2974312"/>
                </a:cubicBezTo>
                <a:lnTo>
                  <a:pt x="6129495" y="2994409"/>
                </a:lnTo>
                <a:cubicBezTo>
                  <a:pt x="6218761" y="3061359"/>
                  <a:pt x="6122084" y="2996975"/>
                  <a:pt x="6209882" y="3034602"/>
                </a:cubicBezTo>
                <a:cubicBezTo>
                  <a:pt x="6220982" y="3039359"/>
                  <a:pt x="6229671" y="3048486"/>
                  <a:pt x="6240027" y="3054699"/>
                </a:cubicBezTo>
                <a:cubicBezTo>
                  <a:pt x="6246449" y="3058552"/>
                  <a:pt x="6253424" y="3061398"/>
                  <a:pt x="6260123" y="3064747"/>
                </a:cubicBezTo>
              </a:path>
            </a:pathLst>
          </a:cu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3838A82-2DC9-27B4-D516-D07CB5B62079}"/>
              </a:ext>
            </a:extLst>
          </p:cNvPr>
          <p:cNvCxnSpPr>
            <a:cxnSpLocks/>
          </p:cNvCxnSpPr>
          <p:nvPr/>
        </p:nvCxnSpPr>
        <p:spPr>
          <a:xfrm flipV="1">
            <a:off x="6281654" y="2337019"/>
            <a:ext cx="0" cy="5167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E1CF50A-BB64-F9CE-E9AF-12213C32CCF8}"/>
              </a:ext>
            </a:extLst>
          </p:cNvPr>
          <p:cNvSpPr txBox="1"/>
          <p:nvPr/>
        </p:nvSpPr>
        <p:spPr>
          <a:xfrm>
            <a:off x="5412176" y="1690688"/>
            <a:ext cx="228486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Wear parameter: (experiments)</a:t>
            </a:r>
            <a:endParaRPr lang="en-ZA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7A90A0-A664-CC5A-E534-318771DD7EA7}"/>
              </a:ext>
            </a:extLst>
          </p:cNvPr>
          <p:cNvSpPr txBox="1"/>
          <p:nvPr/>
        </p:nvSpPr>
        <p:spPr>
          <a:xfrm>
            <a:off x="8568133" y="1686441"/>
            <a:ext cx="2743199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Brake pressure (historical data)</a:t>
            </a:r>
            <a:endParaRPr lang="en-ZA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85F14E0-7895-1504-3CC9-520E344B4B44}"/>
              </a:ext>
            </a:extLst>
          </p:cNvPr>
          <p:cNvCxnSpPr>
            <a:cxnSpLocks/>
          </p:cNvCxnSpPr>
          <p:nvPr/>
        </p:nvCxnSpPr>
        <p:spPr>
          <a:xfrm flipV="1">
            <a:off x="6783775" y="2332772"/>
            <a:ext cx="1820483" cy="2626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D50DBDA-BF03-D6DB-8466-9C33EB0B17C3}"/>
              </a:ext>
            </a:extLst>
          </p:cNvPr>
          <p:cNvSpPr txBox="1"/>
          <p:nvPr/>
        </p:nvSpPr>
        <p:spPr>
          <a:xfrm>
            <a:off x="8582846" y="2559098"/>
            <a:ext cx="2743199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Stopping distance (historical data)</a:t>
            </a:r>
            <a:endParaRPr lang="en-ZA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CEB2F9A-B877-8377-88C9-1DFD8AEA824C}"/>
              </a:ext>
            </a:extLst>
          </p:cNvPr>
          <p:cNvCxnSpPr>
            <a:cxnSpLocks/>
            <a:endCxn id="68" idx="1"/>
          </p:cNvCxnSpPr>
          <p:nvPr/>
        </p:nvCxnSpPr>
        <p:spPr>
          <a:xfrm>
            <a:off x="7100420" y="2807952"/>
            <a:ext cx="1482426" cy="743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4CCCDE27-EA6C-82D1-7971-99925398324D}"/>
              </a:ext>
            </a:extLst>
          </p:cNvPr>
          <p:cNvSpPr txBox="1"/>
          <p:nvPr/>
        </p:nvSpPr>
        <p:spPr>
          <a:xfrm>
            <a:off x="8568133" y="3427508"/>
            <a:ext cx="2743199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Pad hardness (experiments)</a:t>
            </a:r>
            <a:endParaRPr lang="en-ZA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C9D386A-1C4F-4D78-DEF5-9BE8F2A2B452}"/>
              </a:ext>
            </a:extLst>
          </p:cNvPr>
          <p:cNvCxnSpPr>
            <a:cxnSpLocks/>
            <a:endCxn id="72" idx="1"/>
          </p:cNvCxnSpPr>
          <p:nvPr/>
        </p:nvCxnSpPr>
        <p:spPr>
          <a:xfrm>
            <a:off x="7013749" y="3384229"/>
            <a:ext cx="1554384" cy="3664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7296A0D6-5254-7100-CC9C-0E5F7E7A8673}"/>
              </a:ext>
            </a:extLst>
          </p:cNvPr>
          <p:cNvCxnSpPr>
            <a:cxnSpLocks/>
          </p:cNvCxnSpPr>
          <p:nvPr/>
        </p:nvCxnSpPr>
        <p:spPr>
          <a:xfrm flipV="1">
            <a:off x="5502360" y="5066532"/>
            <a:ext cx="1488153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C349DBE9-E432-19C9-8EAC-442CAA575BFC}"/>
              </a:ext>
            </a:extLst>
          </p:cNvPr>
          <p:cNvSpPr txBox="1"/>
          <p:nvPr/>
        </p:nvSpPr>
        <p:spPr>
          <a:xfrm>
            <a:off x="5310555" y="4435274"/>
            <a:ext cx="1554384" cy="6463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Missing physics</a:t>
            </a:r>
            <a:endParaRPr lang="en-ZA" dirty="0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44D60AE-AF3F-7D80-8247-E1035226A4E3}"/>
              </a:ext>
            </a:extLst>
          </p:cNvPr>
          <p:cNvCxnSpPr/>
          <p:nvPr/>
        </p:nvCxnSpPr>
        <p:spPr>
          <a:xfrm>
            <a:off x="304500" y="6456099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BA88A19-8EF5-B7D2-018D-65D90DD105F7}"/>
              </a:ext>
            </a:extLst>
          </p:cNvPr>
          <p:cNvCxnSpPr/>
          <p:nvPr/>
        </p:nvCxnSpPr>
        <p:spPr>
          <a:xfrm>
            <a:off x="304500" y="6094358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6095D78A-B115-73AE-5832-EA302AFA65AE}"/>
              </a:ext>
            </a:extLst>
          </p:cNvPr>
          <p:cNvSpPr txBox="1"/>
          <p:nvPr/>
        </p:nvSpPr>
        <p:spPr>
          <a:xfrm>
            <a:off x="625660" y="5885801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1DEA636-4D55-5B5D-065D-FFDFF2509FC6}"/>
              </a:ext>
            </a:extLst>
          </p:cNvPr>
          <p:cNvSpPr txBox="1"/>
          <p:nvPr/>
        </p:nvSpPr>
        <p:spPr>
          <a:xfrm>
            <a:off x="625661" y="6229287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E6B0C52-B249-1B52-9922-31937B012310}"/>
                  </a:ext>
                </a:extLst>
              </p:cNvPr>
              <p:cNvSpPr txBox="1"/>
              <p:nvPr/>
            </p:nvSpPr>
            <p:spPr>
              <a:xfrm>
                <a:off x="9132291" y="5475380"/>
                <a:ext cx="3059709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E6B0C52-B249-1B52-9922-31937B012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291" y="5475380"/>
                <a:ext cx="305970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37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AB4E1-ED92-F3B8-8BF1-E7057CB67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DFFA4-A710-F05C-D942-23A5F7B0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 prediction results: Physics-based model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5BCF20-74B7-9301-9048-B2C98CBB4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5D0104-0A40-48EE-7325-D929FE5C0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564" y="2033051"/>
            <a:ext cx="11660871" cy="37989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265F2C-57C1-B85F-B08E-8922939557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34138" y="2235061"/>
            <a:ext cx="11047523" cy="356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1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868D3-CC02-1C7D-03EF-F88ABFFD6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009B6-73B0-3B72-DC4B-CAF637471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Digital-twin approach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95AB91-8195-F9E2-AFF9-33009C34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76D4-15A6-4943-9A50-5F83E1F9E19F}" type="slidenum">
              <a:rPr lang="en-GB" smtClean="0"/>
              <a:pPr/>
              <a:t>9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9CCBD48-CF64-E7E3-07A0-6B7BD9943ADE}"/>
              </a:ext>
            </a:extLst>
          </p:cNvPr>
          <p:cNvCxnSpPr/>
          <p:nvPr/>
        </p:nvCxnSpPr>
        <p:spPr>
          <a:xfrm flipV="1">
            <a:off x="1005133" y="1690688"/>
            <a:ext cx="0" cy="36757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F3D68EC-C1D6-6C93-0CBA-2D18040558B3}"/>
              </a:ext>
            </a:extLst>
          </p:cNvPr>
          <p:cNvCxnSpPr>
            <a:cxnSpLocks/>
          </p:cNvCxnSpPr>
          <p:nvPr/>
        </p:nvCxnSpPr>
        <p:spPr>
          <a:xfrm>
            <a:off x="838200" y="5215094"/>
            <a:ext cx="960203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83F23DD-BF84-B243-5BB8-3FF940FAC304}"/>
              </a:ext>
            </a:extLst>
          </p:cNvPr>
          <p:cNvSpPr txBox="1"/>
          <p:nvPr/>
        </p:nvSpPr>
        <p:spPr>
          <a:xfrm>
            <a:off x="2743200" y="5387145"/>
            <a:ext cx="62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brake cycles (N)</a:t>
            </a:r>
            <a:endParaRPr lang="en-ZA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22AF61-816D-458F-5DC5-CF67B921DE3A}"/>
              </a:ext>
            </a:extLst>
          </p:cNvPr>
          <p:cNvSpPr txBox="1"/>
          <p:nvPr/>
        </p:nvSpPr>
        <p:spPr>
          <a:xfrm rot="16200000">
            <a:off x="-2127051" y="3236153"/>
            <a:ext cx="5255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Brake pad volume</a:t>
            </a:r>
            <a:endParaRPr lang="en-ZA" sz="3200" dirty="0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170E543-79B7-8812-DEEA-97C8107FBE02}"/>
              </a:ext>
            </a:extLst>
          </p:cNvPr>
          <p:cNvSpPr/>
          <p:nvPr/>
        </p:nvSpPr>
        <p:spPr>
          <a:xfrm>
            <a:off x="1014885" y="2120202"/>
            <a:ext cx="4521758" cy="3104941"/>
          </a:xfrm>
          <a:custGeom>
            <a:avLst/>
            <a:gdLst>
              <a:gd name="csX0" fmla="*/ 0 w 5466303"/>
              <a:gd name="csY0" fmla="*/ 0 h 3104941"/>
              <a:gd name="csX1" fmla="*/ 150725 w 5466303"/>
              <a:gd name="csY1" fmla="*/ 20097 h 3104941"/>
              <a:gd name="csX2" fmla="*/ 200967 w 5466303"/>
              <a:gd name="csY2" fmla="*/ 40194 h 3104941"/>
              <a:gd name="csX3" fmla="*/ 231112 w 5466303"/>
              <a:gd name="csY3" fmla="*/ 50242 h 3104941"/>
              <a:gd name="csX4" fmla="*/ 271305 w 5466303"/>
              <a:gd name="csY4" fmla="*/ 80387 h 3104941"/>
              <a:gd name="csX5" fmla="*/ 341643 w 5466303"/>
              <a:gd name="csY5" fmla="*/ 100484 h 3104941"/>
              <a:gd name="csX6" fmla="*/ 422030 w 5466303"/>
              <a:gd name="csY6" fmla="*/ 120580 h 3104941"/>
              <a:gd name="csX7" fmla="*/ 482320 w 5466303"/>
              <a:gd name="csY7" fmla="*/ 130629 h 3104941"/>
              <a:gd name="csX8" fmla="*/ 542611 w 5466303"/>
              <a:gd name="csY8" fmla="*/ 150725 h 3104941"/>
              <a:gd name="csX9" fmla="*/ 592852 w 5466303"/>
              <a:gd name="csY9" fmla="*/ 160774 h 3104941"/>
              <a:gd name="csX10" fmla="*/ 713432 w 5466303"/>
              <a:gd name="csY10" fmla="*/ 211016 h 3104941"/>
              <a:gd name="csX11" fmla="*/ 783771 w 5466303"/>
              <a:gd name="csY11" fmla="*/ 231112 h 3104941"/>
              <a:gd name="csX12" fmla="*/ 823964 w 5466303"/>
              <a:gd name="csY12" fmla="*/ 251209 h 3104941"/>
              <a:gd name="csX13" fmla="*/ 874206 w 5466303"/>
              <a:gd name="csY13" fmla="*/ 271306 h 3104941"/>
              <a:gd name="csX14" fmla="*/ 914400 w 5466303"/>
              <a:gd name="csY14" fmla="*/ 291402 h 3104941"/>
              <a:gd name="csX15" fmla="*/ 1045028 w 5466303"/>
              <a:gd name="csY15" fmla="*/ 331596 h 3104941"/>
              <a:gd name="csX16" fmla="*/ 1095270 w 5466303"/>
              <a:gd name="csY16" fmla="*/ 361741 h 3104941"/>
              <a:gd name="csX17" fmla="*/ 1185705 w 5466303"/>
              <a:gd name="csY17" fmla="*/ 411983 h 3104941"/>
              <a:gd name="csX18" fmla="*/ 1215850 w 5466303"/>
              <a:gd name="csY18" fmla="*/ 442128 h 3104941"/>
              <a:gd name="csX19" fmla="*/ 1245995 w 5466303"/>
              <a:gd name="csY19" fmla="*/ 452176 h 3104941"/>
              <a:gd name="csX20" fmla="*/ 1286189 w 5466303"/>
              <a:gd name="csY20" fmla="*/ 472273 h 3104941"/>
              <a:gd name="csX21" fmla="*/ 1386672 w 5466303"/>
              <a:gd name="csY21" fmla="*/ 502418 h 3104941"/>
              <a:gd name="csX22" fmla="*/ 1426865 w 5466303"/>
              <a:gd name="csY22" fmla="*/ 522514 h 3104941"/>
              <a:gd name="csX23" fmla="*/ 1527349 w 5466303"/>
              <a:gd name="csY23" fmla="*/ 552660 h 3104941"/>
              <a:gd name="csX24" fmla="*/ 1567542 w 5466303"/>
              <a:gd name="csY24" fmla="*/ 582805 h 3104941"/>
              <a:gd name="csX25" fmla="*/ 1627832 w 5466303"/>
              <a:gd name="csY25" fmla="*/ 612950 h 3104941"/>
              <a:gd name="csX26" fmla="*/ 1748413 w 5466303"/>
              <a:gd name="csY26" fmla="*/ 683288 h 3104941"/>
              <a:gd name="csX27" fmla="*/ 1838848 w 5466303"/>
              <a:gd name="csY27" fmla="*/ 723482 h 3104941"/>
              <a:gd name="csX28" fmla="*/ 1899138 w 5466303"/>
              <a:gd name="csY28" fmla="*/ 753627 h 3104941"/>
              <a:gd name="csX29" fmla="*/ 2049863 w 5466303"/>
              <a:gd name="csY29" fmla="*/ 823965 h 3104941"/>
              <a:gd name="csX30" fmla="*/ 2150347 w 5466303"/>
              <a:gd name="csY30" fmla="*/ 894303 h 3104941"/>
              <a:gd name="csX31" fmla="*/ 2190540 w 5466303"/>
              <a:gd name="csY31" fmla="*/ 934497 h 3104941"/>
              <a:gd name="csX32" fmla="*/ 2311120 w 5466303"/>
              <a:gd name="csY32" fmla="*/ 994787 h 3104941"/>
              <a:gd name="csX33" fmla="*/ 2371411 w 5466303"/>
              <a:gd name="csY33" fmla="*/ 1014884 h 3104941"/>
              <a:gd name="csX34" fmla="*/ 2692958 w 5466303"/>
              <a:gd name="csY34" fmla="*/ 1105319 h 3104941"/>
              <a:gd name="csX35" fmla="*/ 2753248 w 5466303"/>
              <a:gd name="csY35" fmla="*/ 1135464 h 3104941"/>
              <a:gd name="csX36" fmla="*/ 2823586 w 5466303"/>
              <a:gd name="csY36" fmla="*/ 1165609 h 3104941"/>
              <a:gd name="csX37" fmla="*/ 2974312 w 5466303"/>
              <a:gd name="csY37" fmla="*/ 1276141 h 3104941"/>
              <a:gd name="csX38" fmla="*/ 3024553 w 5466303"/>
              <a:gd name="csY38" fmla="*/ 1306286 h 3104941"/>
              <a:gd name="csX39" fmla="*/ 3064747 w 5466303"/>
              <a:gd name="csY39" fmla="*/ 1316334 h 3104941"/>
              <a:gd name="csX40" fmla="*/ 3114989 w 5466303"/>
              <a:gd name="csY40" fmla="*/ 1336431 h 3104941"/>
              <a:gd name="csX41" fmla="*/ 3215472 w 5466303"/>
              <a:gd name="csY41" fmla="*/ 1386673 h 3104941"/>
              <a:gd name="csX42" fmla="*/ 3336052 w 5466303"/>
              <a:gd name="csY42" fmla="*/ 1436914 h 3104941"/>
              <a:gd name="csX43" fmla="*/ 3416439 w 5466303"/>
              <a:gd name="csY43" fmla="*/ 1467060 h 3104941"/>
              <a:gd name="csX44" fmla="*/ 3506874 w 5466303"/>
              <a:gd name="csY44" fmla="*/ 1507253 h 3104941"/>
              <a:gd name="csX45" fmla="*/ 3617406 w 5466303"/>
              <a:gd name="csY45" fmla="*/ 1527350 h 3104941"/>
              <a:gd name="csX46" fmla="*/ 3838470 w 5466303"/>
              <a:gd name="csY46" fmla="*/ 1557495 h 3104941"/>
              <a:gd name="csX47" fmla="*/ 4039437 w 5466303"/>
              <a:gd name="csY47" fmla="*/ 1627833 h 3104941"/>
              <a:gd name="csX48" fmla="*/ 4099727 w 5466303"/>
              <a:gd name="csY48" fmla="*/ 1688123 h 3104941"/>
              <a:gd name="csX49" fmla="*/ 4149969 w 5466303"/>
              <a:gd name="csY49" fmla="*/ 1718268 h 3104941"/>
              <a:gd name="csX50" fmla="*/ 4180114 w 5466303"/>
              <a:gd name="csY50" fmla="*/ 1738365 h 3104941"/>
              <a:gd name="csX51" fmla="*/ 4250452 w 5466303"/>
              <a:gd name="csY51" fmla="*/ 1798655 h 3104941"/>
              <a:gd name="csX52" fmla="*/ 4290646 w 5466303"/>
              <a:gd name="csY52" fmla="*/ 1838849 h 3104941"/>
              <a:gd name="csX53" fmla="*/ 4320791 w 5466303"/>
              <a:gd name="csY53" fmla="*/ 1858945 h 3104941"/>
              <a:gd name="csX54" fmla="*/ 4431323 w 5466303"/>
              <a:gd name="csY54" fmla="*/ 1909187 h 3104941"/>
              <a:gd name="csX55" fmla="*/ 4461468 w 5466303"/>
              <a:gd name="csY55" fmla="*/ 1929284 h 3104941"/>
              <a:gd name="csX56" fmla="*/ 4592096 w 5466303"/>
              <a:gd name="csY56" fmla="*/ 1999622 h 3104941"/>
              <a:gd name="csX57" fmla="*/ 4652386 w 5466303"/>
              <a:gd name="csY57" fmla="*/ 2069961 h 3104941"/>
              <a:gd name="csX58" fmla="*/ 4692580 w 5466303"/>
              <a:gd name="csY58" fmla="*/ 2110154 h 3104941"/>
              <a:gd name="csX59" fmla="*/ 4722725 w 5466303"/>
              <a:gd name="csY59" fmla="*/ 2170444 h 3104941"/>
              <a:gd name="csX60" fmla="*/ 4843305 w 5466303"/>
              <a:gd name="csY60" fmla="*/ 2270928 h 3104941"/>
              <a:gd name="csX61" fmla="*/ 4983982 w 5466303"/>
              <a:gd name="csY61" fmla="*/ 2371411 h 3104941"/>
              <a:gd name="csX62" fmla="*/ 5064369 w 5466303"/>
              <a:gd name="csY62" fmla="*/ 2451798 h 3104941"/>
              <a:gd name="csX63" fmla="*/ 5084465 w 5466303"/>
              <a:gd name="csY63" fmla="*/ 2481943 h 3104941"/>
              <a:gd name="csX64" fmla="*/ 5104562 w 5466303"/>
              <a:gd name="csY64" fmla="*/ 2532185 h 3104941"/>
              <a:gd name="csX65" fmla="*/ 5134707 w 5466303"/>
              <a:gd name="csY65" fmla="*/ 2562330 h 3104941"/>
              <a:gd name="csX66" fmla="*/ 5184949 w 5466303"/>
              <a:gd name="csY66" fmla="*/ 2632668 h 3104941"/>
              <a:gd name="csX67" fmla="*/ 5255287 w 5466303"/>
              <a:gd name="csY67" fmla="*/ 2713055 h 3104941"/>
              <a:gd name="csX68" fmla="*/ 5275384 w 5466303"/>
              <a:gd name="csY68" fmla="*/ 2763297 h 3104941"/>
              <a:gd name="csX69" fmla="*/ 5305529 w 5466303"/>
              <a:gd name="csY69" fmla="*/ 2793442 h 3104941"/>
              <a:gd name="csX70" fmla="*/ 5325626 w 5466303"/>
              <a:gd name="csY70" fmla="*/ 2823587 h 3104941"/>
              <a:gd name="csX71" fmla="*/ 5355771 w 5466303"/>
              <a:gd name="csY71" fmla="*/ 2873829 h 3104941"/>
              <a:gd name="csX72" fmla="*/ 5385916 w 5466303"/>
              <a:gd name="csY72" fmla="*/ 2934119 h 3104941"/>
              <a:gd name="csX73" fmla="*/ 5426109 w 5466303"/>
              <a:gd name="csY73" fmla="*/ 3004457 h 3104941"/>
              <a:gd name="csX74" fmla="*/ 5446206 w 5466303"/>
              <a:gd name="csY74" fmla="*/ 3064747 h 3104941"/>
              <a:gd name="csX75" fmla="*/ 5466303 w 5466303"/>
              <a:gd name="csY75" fmla="*/ 3104941 h 3104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</a:cxnLst>
            <a:rect l="l" t="t" r="r" b="b"/>
            <a:pathLst>
              <a:path w="5466303" h="3104941">
                <a:moveTo>
                  <a:pt x="0" y="0"/>
                </a:moveTo>
                <a:cubicBezTo>
                  <a:pt x="50242" y="6699"/>
                  <a:pt x="101023" y="10156"/>
                  <a:pt x="150725" y="20097"/>
                </a:cubicBezTo>
                <a:cubicBezTo>
                  <a:pt x="168412" y="23634"/>
                  <a:pt x="184078" y="33861"/>
                  <a:pt x="200967" y="40194"/>
                </a:cubicBezTo>
                <a:cubicBezTo>
                  <a:pt x="210884" y="43913"/>
                  <a:pt x="221064" y="46893"/>
                  <a:pt x="231112" y="50242"/>
                </a:cubicBezTo>
                <a:cubicBezTo>
                  <a:pt x="244510" y="60290"/>
                  <a:pt x="256764" y="72078"/>
                  <a:pt x="271305" y="80387"/>
                </a:cubicBezTo>
                <a:cubicBezTo>
                  <a:pt x="283347" y="87268"/>
                  <a:pt x="331860" y="97689"/>
                  <a:pt x="341643" y="100484"/>
                </a:cubicBezTo>
                <a:cubicBezTo>
                  <a:pt x="402647" y="117914"/>
                  <a:pt x="337773" y="105260"/>
                  <a:pt x="422030" y="120580"/>
                </a:cubicBezTo>
                <a:cubicBezTo>
                  <a:pt x="442075" y="124225"/>
                  <a:pt x="462554" y="125688"/>
                  <a:pt x="482320" y="130629"/>
                </a:cubicBezTo>
                <a:cubicBezTo>
                  <a:pt x="502872" y="135767"/>
                  <a:pt x="522173" y="145151"/>
                  <a:pt x="542611" y="150725"/>
                </a:cubicBezTo>
                <a:cubicBezTo>
                  <a:pt x="559088" y="155219"/>
                  <a:pt x="576747" y="155090"/>
                  <a:pt x="592852" y="160774"/>
                </a:cubicBezTo>
                <a:cubicBezTo>
                  <a:pt x="633912" y="175266"/>
                  <a:pt x="671564" y="199054"/>
                  <a:pt x="713432" y="211016"/>
                </a:cubicBezTo>
                <a:cubicBezTo>
                  <a:pt x="736878" y="217715"/>
                  <a:pt x="760855" y="222779"/>
                  <a:pt x="783771" y="231112"/>
                </a:cubicBezTo>
                <a:cubicBezTo>
                  <a:pt x="797848" y="236231"/>
                  <a:pt x="810276" y="245125"/>
                  <a:pt x="823964" y="251209"/>
                </a:cubicBezTo>
                <a:cubicBezTo>
                  <a:pt x="840447" y="258535"/>
                  <a:pt x="857723" y="263980"/>
                  <a:pt x="874206" y="271306"/>
                </a:cubicBezTo>
                <a:cubicBezTo>
                  <a:pt x="887894" y="277390"/>
                  <a:pt x="900323" y="286283"/>
                  <a:pt x="914400" y="291402"/>
                </a:cubicBezTo>
                <a:cubicBezTo>
                  <a:pt x="954817" y="306099"/>
                  <a:pt x="1005294" y="313535"/>
                  <a:pt x="1045028" y="331596"/>
                </a:cubicBezTo>
                <a:cubicBezTo>
                  <a:pt x="1062808" y="339678"/>
                  <a:pt x="1078124" y="352389"/>
                  <a:pt x="1095270" y="361741"/>
                </a:cubicBezTo>
                <a:cubicBezTo>
                  <a:pt x="1124982" y="377947"/>
                  <a:pt x="1159106" y="389817"/>
                  <a:pt x="1185705" y="411983"/>
                </a:cubicBezTo>
                <a:cubicBezTo>
                  <a:pt x="1196622" y="421080"/>
                  <a:pt x="1204026" y="434245"/>
                  <a:pt x="1215850" y="442128"/>
                </a:cubicBezTo>
                <a:cubicBezTo>
                  <a:pt x="1224663" y="448003"/>
                  <a:pt x="1236260" y="448004"/>
                  <a:pt x="1245995" y="452176"/>
                </a:cubicBezTo>
                <a:cubicBezTo>
                  <a:pt x="1259763" y="458077"/>
                  <a:pt x="1272082" y="467235"/>
                  <a:pt x="1286189" y="472273"/>
                </a:cubicBezTo>
                <a:cubicBezTo>
                  <a:pt x="1319121" y="484034"/>
                  <a:pt x="1353740" y="490657"/>
                  <a:pt x="1386672" y="502418"/>
                </a:cubicBezTo>
                <a:cubicBezTo>
                  <a:pt x="1400778" y="507456"/>
                  <a:pt x="1412655" y="517777"/>
                  <a:pt x="1426865" y="522514"/>
                </a:cubicBezTo>
                <a:cubicBezTo>
                  <a:pt x="1491737" y="544138"/>
                  <a:pt x="1464478" y="517732"/>
                  <a:pt x="1527349" y="552660"/>
                </a:cubicBezTo>
                <a:cubicBezTo>
                  <a:pt x="1541989" y="560793"/>
                  <a:pt x="1553181" y="574189"/>
                  <a:pt x="1567542" y="582805"/>
                </a:cubicBezTo>
                <a:cubicBezTo>
                  <a:pt x="1586809" y="594365"/>
                  <a:pt x="1608191" y="602038"/>
                  <a:pt x="1627832" y="612950"/>
                </a:cubicBezTo>
                <a:cubicBezTo>
                  <a:pt x="1668509" y="635548"/>
                  <a:pt x="1705891" y="664389"/>
                  <a:pt x="1748413" y="683288"/>
                </a:cubicBezTo>
                <a:cubicBezTo>
                  <a:pt x="1778558" y="696686"/>
                  <a:pt x="1808955" y="709532"/>
                  <a:pt x="1838848" y="723482"/>
                </a:cubicBezTo>
                <a:cubicBezTo>
                  <a:pt x="1859209" y="732984"/>
                  <a:pt x="1878683" y="744329"/>
                  <a:pt x="1899138" y="753627"/>
                </a:cubicBezTo>
                <a:cubicBezTo>
                  <a:pt x="1977421" y="789210"/>
                  <a:pt x="1947217" y="762378"/>
                  <a:pt x="2049863" y="823965"/>
                </a:cubicBezTo>
                <a:cubicBezTo>
                  <a:pt x="2100142" y="854132"/>
                  <a:pt x="2105009" y="854002"/>
                  <a:pt x="2150347" y="894303"/>
                </a:cubicBezTo>
                <a:cubicBezTo>
                  <a:pt x="2164508" y="906891"/>
                  <a:pt x="2174473" y="924455"/>
                  <a:pt x="2190540" y="934497"/>
                </a:cubicBezTo>
                <a:cubicBezTo>
                  <a:pt x="2228647" y="958314"/>
                  <a:pt x="2268489" y="980577"/>
                  <a:pt x="2311120" y="994787"/>
                </a:cubicBezTo>
                <a:cubicBezTo>
                  <a:pt x="2331217" y="1001486"/>
                  <a:pt x="2350990" y="1009251"/>
                  <a:pt x="2371411" y="1014884"/>
                </a:cubicBezTo>
                <a:cubicBezTo>
                  <a:pt x="2441578" y="1034240"/>
                  <a:pt x="2603500" y="1069536"/>
                  <a:pt x="2692958" y="1105319"/>
                </a:cubicBezTo>
                <a:cubicBezTo>
                  <a:pt x="2713820" y="1113664"/>
                  <a:pt x="2732847" y="1126048"/>
                  <a:pt x="2753248" y="1135464"/>
                </a:cubicBezTo>
                <a:cubicBezTo>
                  <a:pt x="2776409" y="1146154"/>
                  <a:pt x="2802065" y="1151914"/>
                  <a:pt x="2823586" y="1165609"/>
                </a:cubicBezTo>
                <a:cubicBezTo>
                  <a:pt x="2876149" y="1199058"/>
                  <a:pt x="2920887" y="1244086"/>
                  <a:pt x="2974312" y="1276141"/>
                </a:cubicBezTo>
                <a:cubicBezTo>
                  <a:pt x="2991059" y="1286189"/>
                  <a:pt x="3006706" y="1298354"/>
                  <a:pt x="3024553" y="1306286"/>
                </a:cubicBezTo>
                <a:cubicBezTo>
                  <a:pt x="3037173" y="1311895"/>
                  <a:pt x="3051645" y="1311967"/>
                  <a:pt x="3064747" y="1316334"/>
                </a:cubicBezTo>
                <a:cubicBezTo>
                  <a:pt x="3081859" y="1322038"/>
                  <a:pt x="3098644" y="1328803"/>
                  <a:pt x="3114989" y="1336431"/>
                </a:cubicBezTo>
                <a:cubicBezTo>
                  <a:pt x="3148924" y="1352267"/>
                  <a:pt x="3179946" y="1374831"/>
                  <a:pt x="3215472" y="1386673"/>
                </a:cubicBezTo>
                <a:cubicBezTo>
                  <a:pt x="3290301" y="1411615"/>
                  <a:pt x="3194240" y="1378520"/>
                  <a:pt x="3336052" y="1436914"/>
                </a:cubicBezTo>
                <a:cubicBezTo>
                  <a:pt x="3362514" y="1447810"/>
                  <a:pt x="3389977" y="1456164"/>
                  <a:pt x="3416439" y="1467060"/>
                </a:cubicBezTo>
                <a:cubicBezTo>
                  <a:pt x="3446942" y="1479620"/>
                  <a:pt x="3475277" y="1497774"/>
                  <a:pt x="3506874" y="1507253"/>
                </a:cubicBezTo>
                <a:cubicBezTo>
                  <a:pt x="3542743" y="1518014"/>
                  <a:pt x="3580685" y="1520006"/>
                  <a:pt x="3617406" y="1527350"/>
                </a:cubicBezTo>
                <a:cubicBezTo>
                  <a:pt x="3774494" y="1558767"/>
                  <a:pt x="3643080" y="1542464"/>
                  <a:pt x="3838470" y="1557495"/>
                </a:cubicBezTo>
                <a:cubicBezTo>
                  <a:pt x="3884282" y="1571239"/>
                  <a:pt x="3998531" y="1602267"/>
                  <a:pt x="4039437" y="1627833"/>
                </a:cubicBezTo>
                <a:cubicBezTo>
                  <a:pt x="4063538" y="1642896"/>
                  <a:pt x="4077730" y="1670126"/>
                  <a:pt x="4099727" y="1688123"/>
                </a:cubicBezTo>
                <a:cubicBezTo>
                  <a:pt x="4114843" y="1700490"/>
                  <a:pt x="4133407" y="1707917"/>
                  <a:pt x="4149969" y="1718268"/>
                </a:cubicBezTo>
                <a:cubicBezTo>
                  <a:pt x="4160210" y="1724669"/>
                  <a:pt x="4170684" y="1730821"/>
                  <a:pt x="4180114" y="1738365"/>
                </a:cubicBezTo>
                <a:cubicBezTo>
                  <a:pt x="4204227" y="1757656"/>
                  <a:pt x="4227602" y="1777883"/>
                  <a:pt x="4250452" y="1798655"/>
                </a:cubicBezTo>
                <a:cubicBezTo>
                  <a:pt x="4264472" y="1811401"/>
                  <a:pt x="4276260" y="1826518"/>
                  <a:pt x="4290646" y="1838849"/>
                </a:cubicBezTo>
                <a:cubicBezTo>
                  <a:pt x="4299815" y="1846708"/>
                  <a:pt x="4310306" y="1852953"/>
                  <a:pt x="4320791" y="1858945"/>
                </a:cubicBezTo>
                <a:cubicBezTo>
                  <a:pt x="4370195" y="1887176"/>
                  <a:pt x="4370384" y="1878718"/>
                  <a:pt x="4431323" y="1909187"/>
                </a:cubicBezTo>
                <a:cubicBezTo>
                  <a:pt x="4442125" y="1914588"/>
                  <a:pt x="4450866" y="1923501"/>
                  <a:pt x="4461468" y="1929284"/>
                </a:cubicBezTo>
                <a:cubicBezTo>
                  <a:pt x="4495655" y="1947932"/>
                  <a:pt x="4557672" y="1973804"/>
                  <a:pt x="4592096" y="1999622"/>
                </a:cubicBezTo>
                <a:cubicBezTo>
                  <a:pt x="4623275" y="2023007"/>
                  <a:pt x="4626452" y="2040322"/>
                  <a:pt x="4652386" y="2069961"/>
                </a:cubicBezTo>
                <a:cubicBezTo>
                  <a:pt x="4664863" y="2084220"/>
                  <a:pt x="4679182" y="2096756"/>
                  <a:pt x="4692580" y="2110154"/>
                </a:cubicBezTo>
                <a:cubicBezTo>
                  <a:pt x="4702628" y="2130251"/>
                  <a:pt x="4707358" y="2154052"/>
                  <a:pt x="4722725" y="2170444"/>
                </a:cubicBezTo>
                <a:cubicBezTo>
                  <a:pt x="4758509" y="2208614"/>
                  <a:pt x="4798441" y="2244010"/>
                  <a:pt x="4843305" y="2270928"/>
                </a:cubicBezTo>
                <a:cubicBezTo>
                  <a:pt x="4896220" y="2302677"/>
                  <a:pt x="4936937" y="2324366"/>
                  <a:pt x="4983982" y="2371411"/>
                </a:cubicBezTo>
                <a:cubicBezTo>
                  <a:pt x="5010778" y="2398207"/>
                  <a:pt x="5043349" y="2420267"/>
                  <a:pt x="5064369" y="2451798"/>
                </a:cubicBezTo>
                <a:cubicBezTo>
                  <a:pt x="5071068" y="2461846"/>
                  <a:pt x="5079064" y="2471141"/>
                  <a:pt x="5084465" y="2481943"/>
                </a:cubicBezTo>
                <a:cubicBezTo>
                  <a:pt x="5092532" y="2498076"/>
                  <a:pt x="5095002" y="2516889"/>
                  <a:pt x="5104562" y="2532185"/>
                </a:cubicBezTo>
                <a:cubicBezTo>
                  <a:pt x="5112094" y="2544235"/>
                  <a:pt x="5125830" y="2551234"/>
                  <a:pt x="5134707" y="2562330"/>
                </a:cubicBezTo>
                <a:cubicBezTo>
                  <a:pt x="5152706" y="2584829"/>
                  <a:pt x="5167661" y="2609618"/>
                  <a:pt x="5184949" y="2632668"/>
                </a:cubicBezTo>
                <a:cubicBezTo>
                  <a:pt x="5221754" y="2681742"/>
                  <a:pt x="5218103" y="2675871"/>
                  <a:pt x="5255287" y="2713055"/>
                </a:cubicBezTo>
                <a:cubicBezTo>
                  <a:pt x="5261986" y="2729802"/>
                  <a:pt x="5265824" y="2748001"/>
                  <a:pt x="5275384" y="2763297"/>
                </a:cubicBezTo>
                <a:cubicBezTo>
                  <a:pt x="5282916" y="2775347"/>
                  <a:pt x="5296432" y="2782525"/>
                  <a:pt x="5305529" y="2793442"/>
                </a:cubicBezTo>
                <a:cubicBezTo>
                  <a:pt x="5313260" y="2802720"/>
                  <a:pt x="5319225" y="2813346"/>
                  <a:pt x="5325626" y="2823587"/>
                </a:cubicBezTo>
                <a:cubicBezTo>
                  <a:pt x="5335977" y="2840149"/>
                  <a:pt x="5347037" y="2856360"/>
                  <a:pt x="5355771" y="2873829"/>
                </a:cubicBezTo>
                <a:cubicBezTo>
                  <a:pt x="5397371" y="2957030"/>
                  <a:pt x="5328323" y="2847731"/>
                  <a:pt x="5385916" y="2934119"/>
                </a:cubicBezTo>
                <a:cubicBezTo>
                  <a:pt x="5413513" y="3044511"/>
                  <a:pt x="5371687" y="2906498"/>
                  <a:pt x="5426109" y="3004457"/>
                </a:cubicBezTo>
                <a:cubicBezTo>
                  <a:pt x="5436397" y="3022975"/>
                  <a:pt x="5436732" y="3045800"/>
                  <a:pt x="5446206" y="3064747"/>
                </a:cubicBezTo>
                <a:lnTo>
                  <a:pt x="5466303" y="310494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07C70F-0433-2B65-4A4C-D585E5E348A9}"/>
              </a:ext>
            </a:extLst>
          </p:cNvPr>
          <p:cNvSpPr txBox="1"/>
          <p:nvPr/>
        </p:nvSpPr>
        <p:spPr>
          <a:xfrm>
            <a:off x="1842438" y="1553429"/>
            <a:ext cx="3171567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Multi-physics, multi-scale</a:t>
            </a:r>
            <a:r>
              <a:rPr lang="en-US" sz="2000" dirty="0"/>
              <a:t> wear model</a:t>
            </a:r>
            <a:endParaRPr lang="en-ZA" sz="20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27018DE-40EF-DFC9-6DF9-93100A08E3DE}"/>
              </a:ext>
            </a:extLst>
          </p:cNvPr>
          <p:cNvCxnSpPr>
            <a:cxnSpLocks/>
          </p:cNvCxnSpPr>
          <p:nvPr/>
        </p:nvCxnSpPr>
        <p:spPr>
          <a:xfrm flipV="1">
            <a:off x="3959051" y="3162300"/>
            <a:ext cx="1105244" cy="2667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28FB9BE-B4DD-BC5C-44DC-80A3819444D1}"/>
                  </a:ext>
                </a:extLst>
              </p:cNvPr>
              <p:cNvSpPr txBox="1"/>
              <p:nvPr/>
            </p:nvSpPr>
            <p:spPr>
              <a:xfrm>
                <a:off x="4938320" y="2550260"/>
                <a:ext cx="2496169" cy="1024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28FB9BE-B4DD-BC5C-44DC-80A381944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320" y="2550260"/>
                <a:ext cx="2496169" cy="10241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Free-form: Shape 41">
            <a:extLst>
              <a:ext uri="{FF2B5EF4-FFF2-40B4-BE49-F238E27FC236}">
                <a16:creationId xmlns:a16="http://schemas.microsoft.com/office/drawing/2014/main" id="{82CA60CC-BA82-5F1A-74F0-DC63403B83E8}"/>
              </a:ext>
            </a:extLst>
          </p:cNvPr>
          <p:cNvSpPr/>
          <p:nvPr/>
        </p:nvSpPr>
        <p:spPr>
          <a:xfrm>
            <a:off x="1034980" y="2120202"/>
            <a:ext cx="6260123" cy="3064747"/>
          </a:xfrm>
          <a:custGeom>
            <a:avLst/>
            <a:gdLst>
              <a:gd name="csX0" fmla="*/ 0 w 6260123"/>
              <a:gd name="csY0" fmla="*/ 0 h 3064747"/>
              <a:gd name="csX1" fmla="*/ 130629 w 6260123"/>
              <a:gd name="csY1" fmla="*/ 20097 h 3064747"/>
              <a:gd name="csX2" fmla="*/ 231112 w 6260123"/>
              <a:gd name="csY2" fmla="*/ 60290 h 3064747"/>
              <a:gd name="csX3" fmla="*/ 311499 w 6260123"/>
              <a:gd name="csY3" fmla="*/ 80387 h 3064747"/>
              <a:gd name="csX4" fmla="*/ 341644 w 6260123"/>
              <a:gd name="csY4" fmla="*/ 100484 h 3064747"/>
              <a:gd name="csX5" fmla="*/ 391886 w 6260123"/>
              <a:gd name="csY5" fmla="*/ 110532 h 3064747"/>
              <a:gd name="csX6" fmla="*/ 432079 w 6260123"/>
              <a:gd name="csY6" fmla="*/ 120580 h 3064747"/>
              <a:gd name="csX7" fmla="*/ 472273 w 6260123"/>
              <a:gd name="csY7" fmla="*/ 150725 h 3064747"/>
              <a:gd name="csX8" fmla="*/ 532563 w 6260123"/>
              <a:gd name="csY8" fmla="*/ 160774 h 3064747"/>
              <a:gd name="csX9" fmla="*/ 673240 w 6260123"/>
              <a:gd name="csY9" fmla="*/ 190919 h 3064747"/>
              <a:gd name="csX10" fmla="*/ 733530 w 6260123"/>
              <a:gd name="csY10" fmla="*/ 221064 h 3064747"/>
              <a:gd name="csX11" fmla="*/ 803868 w 6260123"/>
              <a:gd name="csY11" fmla="*/ 241161 h 3064747"/>
              <a:gd name="csX12" fmla="*/ 894304 w 6260123"/>
              <a:gd name="csY12" fmla="*/ 281354 h 3064747"/>
              <a:gd name="csX13" fmla="*/ 964642 w 6260123"/>
              <a:gd name="csY13" fmla="*/ 321547 h 3064747"/>
              <a:gd name="csX14" fmla="*/ 1004835 w 6260123"/>
              <a:gd name="csY14" fmla="*/ 351693 h 3064747"/>
              <a:gd name="csX15" fmla="*/ 1125416 w 6260123"/>
              <a:gd name="csY15" fmla="*/ 401934 h 3064747"/>
              <a:gd name="csX16" fmla="*/ 1256044 w 6260123"/>
              <a:gd name="csY16" fmla="*/ 482321 h 3064747"/>
              <a:gd name="csX17" fmla="*/ 1306286 w 6260123"/>
              <a:gd name="csY17" fmla="*/ 502418 h 3064747"/>
              <a:gd name="csX18" fmla="*/ 1426866 w 6260123"/>
              <a:gd name="csY18" fmla="*/ 562708 h 3064747"/>
              <a:gd name="csX19" fmla="*/ 1487156 w 6260123"/>
              <a:gd name="csY19" fmla="*/ 602901 h 3064747"/>
              <a:gd name="csX20" fmla="*/ 1567543 w 6260123"/>
              <a:gd name="csY20" fmla="*/ 633046 h 3064747"/>
              <a:gd name="csX21" fmla="*/ 1657978 w 6260123"/>
              <a:gd name="csY21" fmla="*/ 673240 h 3064747"/>
              <a:gd name="csX22" fmla="*/ 1758462 w 6260123"/>
              <a:gd name="csY22" fmla="*/ 713433 h 3064747"/>
              <a:gd name="csX23" fmla="*/ 1808704 w 6260123"/>
              <a:gd name="csY23" fmla="*/ 743578 h 3064747"/>
              <a:gd name="csX24" fmla="*/ 1979525 w 6260123"/>
              <a:gd name="csY24" fmla="*/ 803868 h 3064747"/>
              <a:gd name="csX25" fmla="*/ 2140299 w 6260123"/>
              <a:gd name="csY25" fmla="*/ 894303 h 3064747"/>
              <a:gd name="csX26" fmla="*/ 2210638 w 6260123"/>
              <a:gd name="csY26" fmla="*/ 924449 h 3064747"/>
              <a:gd name="csX27" fmla="*/ 2250831 w 6260123"/>
              <a:gd name="csY27" fmla="*/ 954594 h 3064747"/>
              <a:gd name="csX28" fmla="*/ 2311121 w 6260123"/>
              <a:gd name="csY28" fmla="*/ 974690 h 3064747"/>
              <a:gd name="csX29" fmla="*/ 2351315 w 6260123"/>
              <a:gd name="csY29" fmla="*/ 994787 h 3064747"/>
              <a:gd name="csX30" fmla="*/ 2391508 w 6260123"/>
              <a:gd name="csY30" fmla="*/ 1004835 h 3064747"/>
              <a:gd name="csX31" fmla="*/ 2502040 w 6260123"/>
              <a:gd name="csY31" fmla="*/ 1055077 h 3064747"/>
              <a:gd name="csX32" fmla="*/ 2572378 w 6260123"/>
              <a:gd name="csY32" fmla="*/ 1105319 h 3064747"/>
              <a:gd name="csX33" fmla="*/ 2632668 w 6260123"/>
              <a:gd name="csY33" fmla="*/ 1125416 h 3064747"/>
              <a:gd name="csX34" fmla="*/ 2763297 w 6260123"/>
              <a:gd name="csY34" fmla="*/ 1185706 h 3064747"/>
              <a:gd name="csX35" fmla="*/ 2883877 w 6260123"/>
              <a:gd name="csY35" fmla="*/ 1256044 h 3064747"/>
              <a:gd name="csX36" fmla="*/ 2944167 w 6260123"/>
              <a:gd name="csY36" fmla="*/ 1286189 h 3064747"/>
              <a:gd name="csX37" fmla="*/ 2984361 w 6260123"/>
              <a:gd name="csY37" fmla="*/ 1316334 h 3064747"/>
              <a:gd name="csX38" fmla="*/ 3104941 w 6260123"/>
              <a:gd name="csY38" fmla="*/ 1376624 h 3064747"/>
              <a:gd name="csX39" fmla="*/ 3245618 w 6260123"/>
              <a:gd name="csY39" fmla="*/ 1467060 h 3064747"/>
              <a:gd name="csX40" fmla="*/ 3295860 w 6260123"/>
              <a:gd name="csY40" fmla="*/ 1497205 h 3064747"/>
              <a:gd name="csX41" fmla="*/ 3386295 w 6260123"/>
              <a:gd name="csY41" fmla="*/ 1537398 h 3064747"/>
              <a:gd name="csX42" fmla="*/ 3446585 w 6260123"/>
              <a:gd name="csY42" fmla="*/ 1567543 h 3064747"/>
              <a:gd name="csX43" fmla="*/ 3567165 w 6260123"/>
              <a:gd name="csY43" fmla="*/ 1597688 h 3064747"/>
              <a:gd name="csX44" fmla="*/ 3687745 w 6260123"/>
              <a:gd name="csY44" fmla="*/ 1647930 h 3064747"/>
              <a:gd name="csX45" fmla="*/ 3768132 w 6260123"/>
              <a:gd name="csY45" fmla="*/ 1678075 h 3064747"/>
              <a:gd name="csX46" fmla="*/ 3888712 w 6260123"/>
              <a:gd name="csY46" fmla="*/ 1738365 h 3064747"/>
              <a:gd name="csX47" fmla="*/ 3918857 w 6260123"/>
              <a:gd name="csY47" fmla="*/ 1758462 h 3064747"/>
              <a:gd name="csX48" fmla="*/ 3979147 w 6260123"/>
              <a:gd name="csY48" fmla="*/ 1778558 h 3064747"/>
              <a:gd name="csX49" fmla="*/ 4029389 w 6260123"/>
              <a:gd name="csY49" fmla="*/ 1808703 h 3064747"/>
              <a:gd name="csX50" fmla="*/ 4059534 w 6260123"/>
              <a:gd name="csY50" fmla="*/ 1818752 h 3064747"/>
              <a:gd name="csX51" fmla="*/ 4170066 w 6260123"/>
              <a:gd name="csY51" fmla="*/ 1858945 h 3064747"/>
              <a:gd name="csX52" fmla="*/ 4230356 w 6260123"/>
              <a:gd name="csY52" fmla="*/ 1909187 h 3064747"/>
              <a:gd name="csX53" fmla="*/ 4300695 w 6260123"/>
              <a:gd name="csY53" fmla="*/ 1969477 h 3064747"/>
              <a:gd name="csX54" fmla="*/ 4401178 w 6260123"/>
              <a:gd name="csY54" fmla="*/ 2029767 h 3064747"/>
              <a:gd name="csX55" fmla="*/ 4501662 w 6260123"/>
              <a:gd name="csY55" fmla="*/ 2110154 h 3064747"/>
              <a:gd name="csX56" fmla="*/ 4652387 w 6260123"/>
              <a:gd name="csY56" fmla="*/ 2190541 h 3064747"/>
              <a:gd name="csX57" fmla="*/ 4793064 w 6260123"/>
              <a:gd name="csY57" fmla="*/ 2260879 h 3064747"/>
              <a:gd name="csX58" fmla="*/ 4863402 w 6260123"/>
              <a:gd name="csY58" fmla="*/ 2301073 h 3064747"/>
              <a:gd name="csX59" fmla="*/ 4923693 w 6260123"/>
              <a:gd name="csY59" fmla="*/ 2341266 h 3064747"/>
              <a:gd name="csX60" fmla="*/ 4983983 w 6260123"/>
              <a:gd name="csY60" fmla="*/ 2351314 h 3064747"/>
              <a:gd name="csX61" fmla="*/ 5054321 w 6260123"/>
              <a:gd name="csY61" fmla="*/ 2371411 h 3064747"/>
              <a:gd name="csX62" fmla="*/ 5144756 w 6260123"/>
              <a:gd name="csY62" fmla="*/ 2421653 h 3064747"/>
              <a:gd name="csX63" fmla="*/ 5235191 w 6260123"/>
              <a:gd name="csY63" fmla="*/ 2461846 h 3064747"/>
              <a:gd name="csX64" fmla="*/ 5355772 w 6260123"/>
              <a:gd name="csY64" fmla="*/ 2522136 h 3064747"/>
              <a:gd name="csX65" fmla="*/ 5385917 w 6260123"/>
              <a:gd name="csY65" fmla="*/ 2542233 h 3064747"/>
              <a:gd name="csX66" fmla="*/ 5426110 w 6260123"/>
              <a:gd name="csY66" fmla="*/ 2572378 h 3064747"/>
              <a:gd name="csX67" fmla="*/ 5546690 w 6260123"/>
              <a:gd name="csY67" fmla="*/ 2642717 h 3064747"/>
              <a:gd name="csX68" fmla="*/ 5606980 w 6260123"/>
              <a:gd name="csY68" fmla="*/ 2703007 h 3064747"/>
              <a:gd name="csX69" fmla="*/ 5647174 w 6260123"/>
              <a:gd name="csY69" fmla="*/ 2723103 h 3064747"/>
              <a:gd name="csX70" fmla="*/ 5727561 w 6260123"/>
              <a:gd name="csY70" fmla="*/ 2773345 h 3064747"/>
              <a:gd name="csX71" fmla="*/ 5767754 w 6260123"/>
              <a:gd name="csY71" fmla="*/ 2783394 h 3064747"/>
              <a:gd name="csX72" fmla="*/ 5898383 w 6260123"/>
              <a:gd name="csY72" fmla="*/ 2863780 h 3064747"/>
              <a:gd name="csX73" fmla="*/ 6069205 w 6260123"/>
              <a:gd name="csY73" fmla="*/ 2974312 h 3064747"/>
              <a:gd name="csX74" fmla="*/ 6129495 w 6260123"/>
              <a:gd name="csY74" fmla="*/ 2994409 h 3064747"/>
              <a:gd name="csX75" fmla="*/ 6209882 w 6260123"/>
              <a:gd name="csY75" fmla="*/ 3034602 h 3064747"/>
              <a:gd name="csX76" fmla="*/ 6240027 w 6260123"/>
              <a:gd name="csY76" fmla="*/ 3054699 h 3064747"/>
              <a:gd name="csX77" fmla="*/ 6260123 w 6260123"/>
              <a:gd name="csY77" fmla="*/ 3064747 h 30647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</a:cxnLst>
            <a:rect l="l" t="t" r="r" b="b"/>
            <a:pathLst>
              <a:path w="6260123" h="3064747">
                <a:moveTo>
                  <a:pt x="0" y="0"/>
                </a:moveTo>
                <a:cubicBezTo>
                  <a:pt x="43543" y="6699"/>
                  <a:pt x="87519" y="11021"/>
                  <a:pt x="130629" y="20097"/>
                </a:cubicBezTo>
                <a:cubicBezTo>
                  <a:pt x="190562" y="32715"/>
                  <a:pt x="182272" y="39359"/>
                  <a:pt x="231112" y="60290"/>
                </a:cubicBezTo>
                <a:cubicBezTo>
                  <a:pt x="258153" y="71879"/>
                  <a:pt x="282001" y="74488"/>
                  <a:pt x="311499" y="80387"/>
                </a:cubicBezTo>
                <a:cubicBezTo>
                  <a:pt x="321547" y="87086"/>
                  <a:pt x="330336" y="96244"/>
                  <a:pt x="341644" y="100484"/>
                </a:cubicBezTo>
                <a:cubicBezTo>
                  <a:pt x="357636" y="106481"/>
                  <a:pt x="375214" y="106827"/>
                  <a:pt x="391886" y="110532"/>
                </a:cubicBezTo>
                <a:cubicBezTo>
                  <a:pt x="405367" y="113528"/>
                  <a:pt x="418681" y="117231"/>
                  <a:pt x="432079" y="120580"/>
                </a:cubicBezTo>
                <a:cubicBezTo>
                  <a:pt x="445477" y="130628"/>
                  <a:pt x="456723" y="144505"/>
                  <a:pt x="472273" y="150725"/>
                </a:cubicBezTo>
                <a:cubicBezTo>
                  <a:pt x="491190" y="158292"/>
                  <a:pt x="512711" y="156193"/>
                  <a:pt x="532563" y="160774"/>
                </a:cubicBezTo>
                <a:cubicBezTo>
                  <a:pt x="683857" y="195689"/>
                  <a:pt x="522249" y="169350"/>
                  <a:pt x="673240" y="190919"/>
                </a:cubicBezTo>
                <a:cubicBezTo>
                  <a:pt x="693337" y="200967"/>
                  <a:pt x="712559" y="212998"/>
                  <a:pt x="733530" y="221064"/>
                </a:cubicBezTo>
                <a:cubicBezTo>
                  <a:pt x="756289" y="229818"/>
                  <a:pt x="781359" y="231782"/>
                  <a:pt x="803868" y="241161"/>
                </a:cubicBezTo>
                <a:cubicBezTo>
                  <a:pt x="934236" y="295481"/>
                  <a:pt x="786878" y="254499"/>
                  <a:pt x="894304" y="281354"/>
                </a:cubicBezTo>
                <a:cubicBezTo>
                  <a:pt x="961989" y="349039"/>
                  <a:pt x="883670" y="281060"/>
                  <a:pt x="964642" y="321547"/>
                </a:cubicBezTo>
                <a:cubicBezTo>
                  <a:pt x="979621" y="329037"/>
                  <a:pt x="989856" y="344203"/>
                  <a:pt x="1004835" y="351693"/>
                </a:cubicBezTo>
                <a:cubicBezTo>
                  <a:pt x="1107286" y="402920"/>
                  <a:pt x="1055417" y="360759"/>
                  <a:pt x="1125416" y="401934"/>
                </a:cubicBezTo>
                <a:cubicBezTo>
                  <a:pt x="1169484" y="427856"/>
                  <a:pt x="1208574" y="463333"/>
                  <a:pt x="1256044" y="482321"/>
                </a:cubicBezTo>
                <a:cubicBezTo>
                  <a:pt x="1272791" y="489020"/>
                  <a:pt x="1290706" y="493329"/>
                  <a:pt x="1306286" y="502418"/>
                </a:cubicBezTo>
                <a:cubicBezTo>
                  <a:pt x="1419297" y="568342"/>
                  <a:pt x="1331314" y="543598"/>
                  <a:pt x="1426866" y="562708"/>
                </a:cubicBezTo>
                <a:cubicBezTo>
                  <a:pt x="1446963" y="576106"/>
                  <a:pt x="1465553" y="592099"/>
                  <a:pt x="1487156" y="602901"/>
                </a:cubicBezTo>
                <a:cubicBezTo>
                  <a:pt x="1512753" y="615699"/>
                  <a:pt x="1541081" y="622150"/>
                  <a:pt x="1567543" y="633046"/>
                </a:cubicBezTo>
                <a:cubicBezTo>
                  <a:pt x="1598047" y="645606"/>
                  <a:pt x="1627575" y="660439"/>
                  <a:pt x="1657978" y="673240"/>
                </a:cubicBezTo>
                <a:cubicBezTo>
                  <a:pt x="1691226" y="687239"/>
                  <a:pt x="1725772" y="698178"/>
                  <a:pt x="1758462" y="713433"/>
                </a:cubicBezTo>
                <a:cubicBezTo>
                  <a:pt x="1776160" y="721692"/>
                  <a:pt x="1790475" y="736567"/>
                  <a:pt x="1808704" y="743578"/>
                </a:cubicBezTo>
                <a:cubicBezTo>
                  <a:pt x="2067615" y="843160"/>
                  <a:pt x="1688852" y="667080"/>
                  <a:pt x="1979525" y="803868"/>
                </a:cubicBezTo>
                <a:cubicBezTo>
                  <a:pt x="2183758" y="899978"/>
                  <a:pt x="1933691" y="784112"/>
                  <a:pt x="2140299" y="894303"/>
                </a:cubicBezTo>
                <a:cubicBezTo>
                  <a:pt x="2162807" y="906307"/>
                  <a:pt x="2188244" y="912234"/>
                  <a:pt x="2210638" y="924449"/>
                </a:cubicBezTo>
                <a:cubicBezTo>
                  <a:pt x="2225340" y="932468"/>
                  <a:pt x="2235852" y="947105"/>
                  <a:pt x="2250831" y="954594"/>
                </a:cubicBezTo>
                <a:cubicBezTo>
                  <a:pt x="2269778" y="964068"/>
                  <a:pt x="2291452" y="966823"/>
                  <a:pt x="2311121" y="974690"/>
                </a:cubicBezTo>
                <a:cubicBezTo>
                  <a:pt x="2325029" y="980253"/>
                  <a:pt x="2337289" y="989527"/>
                  <a:pt x="2351315" y="994787"/>
                </a:cubicBezTo>
                <a:cubicBezTo>
                  <a:pt x="2364246" y="999636"/>
                  <a:pt x="2378529" y="1000116"/>
                  <a:pt x="2391508" y="1004835"/>
                </a:cubicBezTo>
                <a:cubicBezTo>
                  <a:pt x="2403400" y="1009160"/>
                  <a:pt x="2481437" y="1042200"/>
                  <a:pt x="2502040" y="1055077"/>
                </a:cubicBezTo>
                <a:cubicBezTo>
                  <a:pt x="2511175" y="1060786"/>
                  <a:pt x="2557662" y="1098778"/>
                  <a:pt x="2572378" y="1105319"/>
                </a:cubicBezTo>
                <a:cubicBezTo>
                  <a:pt x="2591736" y="1113923"/>
                  <a:pt x="2613260" y="1116925"/>
                  <a:pt x="2632668" y="1125416"/>
                </a:cubicBezTo>
                <a:cubicBezTo>
                  <a:pt x="2808610" y="1202390"/>
                  <a:pt x="2678963" y="1157593"/>
                  <a:pt x="2763297" y="1185706"/>
                </a:cubicBezTo>
                <a:cubicBezTo>
                  <a:pt x="2827457" y="1233827"/>
                  <a:pt x="2788510" y="1208361"/>
                  <a:pt x="2883877" y="1256044"/>
                </a:cubicBezTo>
                <a:cubicBezTo>
                  <a:pt x="2903974" y="1266092"/>
                  <a:pt x="2926192" y="1272708"/>
                  <a:pt x="2944167" y="1286189"/>
                </a:cubicBezTo>
                <a:cubicBezTo>
                  <a:pt x="2957565" y="1296237"/>
                  <a:pt x="2969764" y="1308123"/>
                  <a:pt x="2984361" y="1316334"/>
                </a:cubicBezTo>
                <a:cubicBezTo>
                  <a:pt x="3023527" y="1338365"/>
                  <a:pt x="3067551" y="1351697"/>
                  <a:pt x="3104941" y="1376624"/>
                </a:cubicBezTo>
                <a:cubicBezTo>
                  <a:pt x="3211604" y="1447733"/>
                  <a:pt x="3164322" y="1418282"/>
                  <a:pt x="3245618" y="1467060"/>
                </a:cubicBezTo>
                <a:cubicBezTo>
                  <a:pt x="3262365" y="1477108"/>
                  <a:pt x="3278013" y="1489273"/>
                  <a:pt x="3295860" y="1497205"/>
                </a:cubicBezTo>
                <a:cubicBezTo>
                  <a:pt x="3326005" y="1510603"/>
                  <a:pt x="3356402" y="1523448"/>
                  <a:pt x="3386295" y="1537398"/>
                </a:cubicBezTo>
                <a:cubicBezTo>
                  <a:pt x="3406656" y="1546900"/>
                  <a:pt x="3425269" y="1560438"/>
                  <a:pt x="3446585" y="1567543"/>
                </a:cubicBezTo>
                <a:cubicBezTo>
                  <a:pt x="3485889" y="1580644"/>
                  <a:pt x="3528922" y="1581753"/>
                  <a:pt x="3567165" y="1597688"/>
                </a:cubicBezTo>
                <a:cubicBezTo>
                  <a:pt x="3607358" y="1614435"/>
                  <a:pt x="3646975" y="1632641"/>
                  <a:pt x="3687745" y="1647930"/>
                </a:cubicBezTo>
                <a:cubicBezTo>
                  <a:pt x="3714541" y="1657978"/>
                  <a:pt x="3742035" y="1666331"/>
                  <a:pt x="3768132" y="1678075"/>
                </a:cubicBezTo>
                <a:cubicBezTo>
                  <a:pt x="3809111" y="1696516"/>
                  <a:pt x="3851322" y="1713438"/>
                  <a:pt x="3888712" y="1738365"/>
                </a:cubicBezTo>
                <a:cubicBezTo>
                  <a:pt x="3898760" y="1745064"/>
                  <a:pt x="3907821" y="1753557"/>
                  <a:pt x="3918857" y="1758462"/>
                </a:cubicBezTo>
                <a:cubicBezTo>
                  <a:pt x="3938215" y="1767065"/>
                  <a:pt x="3959862" y="1769792"/>
                  <a:pt x="3979147" y="1778558"/>
                </a:cubicBezTo>
                <a:cubicBezTo>
                  <a:pt x="3996927" y="1786640"/>
                  <a:pt x="4011920" y="1799969"/>
                  <a:pt x="4029389" y="1808703"/>
                </a:cubicBezTo>
                <a:cubicBezTo>
                  <a:pt x="4038863" y="1813440"/>
                  <a:pt x="4049616" y="1815033"/>
                  <a:pt x="4059534" y="1818752"/>
                </a:cubicBezTo>
                <a:cubicBezTo>
                  <a:pt x="4171357" y="1860687"/>
                  <a:pt x="4043441" y="1816738"/>
                  <a:pt x="4170066" y="1858945"/>
                </a:cubicBezTo>
                <a:cubicBezTo>
                  <a:pt x="4274586" y="1963465"/>
                  <a:pt x="4132438" y="1825258"/>
                  <a:pt x="4230356" y="1909187"/>
                </a:cubicBezTo>
                <a:cubicBezTo>
                  <a:pt x="4292603" y="1962541"/>
                  <a:pt x="4246172" y="1935924"/>
                  <a:pt x="4300695" y="1969477"/>
                </a:cubicBezTo>
                <a:cubicBezTo>
                  <a:pt x="4333961" y="1989949"/>
                  <a:pt x="4370677" y="2005366"/>
                  <a:pt x="4401178" y="2029767"/>
                </a:cubicBezTo>
                <a:cubicBezTo>
                  <a:pt x="4434673" y="2056563"/>
                  <a:pt x="4462236" y="2093257"/>
                  <a:pt x="4501662" y="2110154"/>
                </a:cubicBezTo>
                <a:cubicBezTo>
                  <a:pt x="4657095" y="2176769"/>
                  <a:pt x="4480935" y="2097022"/>
                  <a:pt x="4652387" y="2190541"/>
                </a:cubicBezTo>
                <a:cubicBezTo>
                  <a:pt x="4698413" y="2215646"/>
                  <a:pt x="4747545" y="2234867"/>
                  <a:pt x="4793064" y="2260879"/>
                </a:cubicBezTo>
                <a:cubicBezTo>
                  <a:pt x="4816510" y="2274277"/>
                  <a:pt x="4840404" y="2286920"/>
                  <a:pt x="4863402" y="2301073"/>
                </a:cubicBezTo>
                <a:cubicBezTo>
                  <a:pt x="4883972" y="2313732"/>
                  <a:pt x="4901397" y="2331976"/>
                  <a:pt x="4923693" y="2341266"/>
                </a:cubicBezTo>
                <a:cubicBezTo>
                  <a:pt x="4942500" y="2349102"/>
                  <a:pt x="4964131" y="2346733"/>
                  <a:pt x="4983983" y="2351314"/>
                </a:cubicBezTo>
                <a:cubicBezTo>
                  <a:pt x="5007743" y="2356797"/>
                  <a:pt x="5031981" y="2361637"/>
                  <a:pt x="5054321" y="2371411"/>
                </a:cubicBezTo>
                <a:cubicBezTo>
                  <a:pt x="5085914" y="2385233"/>
                  <a:pt x="5113912" y="2406231"/>
                  <a:pt x="5144756" y="2421653"/>
                </a:cubicBezTo>
                <a:cubicBezTo>
                  <a:pt x="5174262" y="2436406"/>
                  <a:pt x="5206036" y="2446411"/>
                  <a:pt x="5235191" y="2461846"/>
                </a:cubicBezTo>
                <a:cubicBezTo>
                  <a:pt x="5358796" y="2527284"/>
                  <a:pt x="5271152" y="2500982"/>
                  <a:pt x="5355772" y="2522136"/>
                </a:cubicBezTo>
                <a:cubicBezTo>
                  <a:pt x="5365820" y="2528835"/>
                  <a:pt x="5376090" y="2535214"/>
                  <a:pt x="5385917" y="2542233"/>
                </a:cubicBezTo>
                <a:cubicBezTo>
                  <a:pt x="5399545" y="2551967"/>
                  <a:pt x="5411749" y="2563762"/>
                  <a:pt x="5426110" y="2572378"/>
                </a:cubicBezTo>
                <a:cubicBezTo>
                  <a:pt x="5490620" y="2611084"/>
                  <a:pt x="5486391" y="2592468"/>
                  <a:pt x="5546690" y="2642717"/>
                </a:cubicBezTo>
                <a:cubicBezTo>
                  <a:pt x="5568524" y="2660912"/>
                  <a:pt x="5581559" y="2690297"/>
                  <a:pt x="5606980" y="2703007"/>
                </a:cubicBezTo>
                <a:cubicBezTo>
                  <a:pt x="5620378" y="2709706"/>
                  <a:pt x="5634235" y="2715555"/>
                  <a:pt x="5647174" y="2723103"/>
                </a:cubicBezTo>
                <a:cubicBezTo>
                  <a:pt x="5674468" y="2739025"/>
                  <a:pt x="5699298" y="2759213"/>
                  <a:pt x="5727561" y="2773345"/>
                </a:cubicBezTo>
                <a:cubicBezTo>
                  <a:pt x="5739913" y="2779521"/>
                  <a:pt x="5754823" y="2778545"/>
                  <a:pt x="5767754" y="2783394"/>
                </a:cubicBezTo>
                <a:cubicBezTo>
                  <a:pt x="5809241" y="2798952"/>
                  <a:pt x="5870733" y="2845347"/>
                  <a:pt x="5898383" y="2863780"/>
                </a:cubicBezTo>
                <a:cubicBezTo>
                  <a:pt x="5903647" y="2867289"/>
                  <a:pt x="6055309" y="2969680"/>
                  <a:pt x="6069205" y="2974312"/>
                </a:cubicBezTo>
                <a:lnTo>
                  <a:pt x="6129495" y="2994409"/>
                </a:lnTo>
                <a:cubicBezTo>
                  <a:pt x="6218761" y="3061359"/>
                  <a:pt x="6122084" y="2996975"/>
                  <a:pt x="6209882" y="3034602"/>
                </a:cubicBezTo>
                <a:cubicBezTo>
                  <a:pt x="6220982" y="3039359"/>
                  <a:pt x="6229671" y="3048486"/>
                  <a:pt x="6240027" y="3054699"/>
                </a:cubicBezTo>
                <a:cubicBezTo>
                  <a:pt x="6246449" y="3058552"/>
                  <a:pt x="6253424" y="3061398"/>
                  <a:pt x="6260123" y="3064747"/>
                </a:cubicBezTo>
              </a:path>
            </a:pathLst>
          </a:cu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D688AD5-0F1F-ECFF-7100-BF084A4BA958}"/>
              </a:ext>
            </a:extLst>
          </p:cNvPr>
          <p:cNvCxnSpPr>
            <a:cxnSpLocks/>
          </p:cNvCxnSpPr>
          <p:nvPr/>
        </p:nvCxnSpPr>
        <p:spPr>
          <a:xfrm flipV="1">
            <a:off x="5502360" y="5066532"/>
            <a:ext cx="1488153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A85DD89-F818-CA15-62F3-01C368C58945}"/>
              </a:ext>
            </a:extLst>
          </p:cNvPr>
          <p:cNvSpPr txBox="1"/>
          <p:nvPr/>
        </p:nvSpPr>
        <p:spPr>
          <a:xfrm>
            <a:off x="5310555" y="4435274"/>
            <a:ext cx="1554384" cy="6463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Missing physics</a:t>
            </a:r>
            <a:endParaRPr lang="en-ZA" dirty="0"/>
          </a:p>
        </p:txBody>
      </p:sp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5FEC482-D3CA-DDA1-8B7E-A08A653FC9CA}"/>
              </a:ext>
            </a:extLst>
          </p:cNvPr>
          <p:cNvSpPr/>
          <p:nvPr/>
        </p:nvSpPr>
        <p:spPr>
          <a:xfrm>
            <a:off x="1036624" y="2120202"/>
            <a:ext cx="4667968" cy="3105022"/>
          </a:xfrm>
          <a:custGeom>
            <a:avLst/>
            <a:gdLst>
              <a:gd name="csX0" fmla="*/ 0 w 4541855"/>
              <a:gd name="csY0" fmla="*/ 0 h 3105022"/>
              <a:gd name="csX1" fmla="*/ 140677 w 4541855"/>
              <a:gd name="csY1" fmla="*/ 40194 h 3105022"/>
              <a:gd name="csX2" fmla="*/ 170822 w 4541855"/>
              <a:gd name="csY2" fmla="*/ 50242 h 3105022"/>
              <a:gd name="csX3" fmla="*/ 251209 w 4541855"/>
              <a:gd name="csY3" fmla="*/ 90435 h 3105022"/>
              <a:gd name="csX4" fmla="*/ 331595 w 4541855"/>
              <a:gd name="csY4" fmla="*/ 130629 h 3105022"/>
              <a:gd name="csX5" fmla="*/ 532563 w 4541855"/>
              <a:gd name="csY5" fmla="*/ 160774 h 3105022"/>
              <a:gd name="csX6" fmla="*/ 562708 w 4541855"/>
              <a:gd name="csY6" fmla="*/ 180871 h 3105022"/>
              <a:gd name="csX7" fmla="*/ 773723 w 4541855"/>
              <a:gd name="csY7" fmla="*/ 321547 h 3105022"/>
              <a:gd name="csX8" fmla="*/ 874206 w 4541855"/>
              <a:gd name="csY8" fmla="*/ 341644 h 3105022"/>
              <a:gd name="csX9" fmla="*/ 1034980 w 4541855"/>
              <a:gd name="csY9" fmla="*/ 401934 h 3105022"/>
              <a:gd name="csX10" fmla="*/ 1075173 w 4541855"/>
              <a:gd name="csY10" fmla="*/ 422031 h 3105022"/>
              <a:gd name="csX11" fmla="*/ 1085222 w 4541855"/>
              <a:gd name="csY11" fmla="*/ 452176 h 3105022"/>
              <a:gd name="csX12" fmla="*/ 1115367 w 4541855"/>
              <a:gd name="csY12" fmla="*/ 482321 h 3105022"/>
              <a:gd name="csX13" fmla="*/ 1306286 w 4541855"/>
              <a:gd name="csY13" fmla="*/ 532563 h 3105022"/>
              <a:gd name="csX14" fmla="*/ 1366576 w 4541855"/>
              <a:gd name="csY14" fmla="*/ 612950 h 3105022"/>
              <a:gd name="csX15" fmla="*/ 1457011 w 4541855"/>
              <a:gd name="csY15" fmla="*/ 693336 h 3105022"/>
              <a:gd name="csX16" fmla="*/ 1497204 w 4541855"/>
              <a:gd name="csY16" fmla="*/ 723482 h 3105022"/>
              <a:gd name="csX17" fmla="*/ 1567543 w 4541855"/>
              <a:gd name="csY17" fmla="*/ 783772 h 3105022"/>
              <a:gd name="csX18" fmla="*/ 1738365 w 4541855"/>
              <a:gd name="csY18" fmla="*/ 854110 h 3105022"/>
              <a:gd name="csX19" fmla="*/ 1808703 w 4541855"/>
              <a:gd name="csY19" fmla="*/ 974690 h 3105022"/>
              <a:gd name="csX20" fmla="*/ 1828800 w 4541855"/>
              <a:gd name="csY20" fmla="*/ 1004835 h 3105022"/>
              <a:gd name="csX21" fmla="*/ 1858945 w 4541855"/>
              <a:gd name="csY21" fmla="*/ 1034980 h 3105022"/>
              <a:gd name="csX22" fmla="*/ 1939332 w 4541855"/>
              <a:gd name="csY22" fmla="*/ 1095271 h 3105022"/>
              <a:gd name="csX23" fmla="*/ 2029767 w 4541855"/>
              <a:gd name="csY23" fmla="*/ 1175657 h 3105022"/>
              <a:gd name="csX24" fmla="*/ 2080009 w 4541855"/>
              <a:gd name="csY24" fmla="*/ 1185706 h 3105022"/>
              <a:gd name="csX25" fmla="*/ 2170444 w 4541855"/>
              <a:gd name="csY25" fmla="*/ 1225899 h 3105022"/>
              <a:gd name="csX26" fmla="*/ 2240782 w 4541855"/>
              <a:gd name="csY26" fmla="*/ 1245996 h 3105022"/>
              <a:gd name="csX27" fmla="*/ 2291024 w 4541855"/>
              <a:gd name="csY27" fmla="*/ 1266093 h 3105022"/>
              <a:gd name="csX28" fmla="*/ 2361363 w 4541855"/>
              <a:gd name="csY28" fmla="*/ 1286189 h 3105022"/>
              <a:gd name="csX29" fmla="*/ 2421653 w 4541855"/>
              <a:gd name="csY29" fmla="*/ 1306286 h 3105022"/>
              <a:gd name="csX30" fmla="*/ 2552281 w 4541855"/>
              <a:gd name="csY30" fmla="*/ 1316334 h 3105022"/>
              <a:gd name="csX31" fmla="*/ 2622620 w 4541855"/>
              <a:gd name="csY31" fmla="*/ 1326383 h 3105022"/>
              <a:gd name="csX32" fmla="*/ 2672861 w 4541855"/>
              <a:gd name="csY32" fmla="*/ 1336431 h 3105022"/>
              <a:gd name="csX33" fmla="*/ 2793442 w 4541855"/>
              <a:gd name="csY33" fmla="*/ 1346479 h 3105022"/>
              <a:gd name="csX34" fmla="*/ 2883877 w 4541855"/>
              <a:gd name="csY34" fmla="*/ 1396721 h 3105022"/>
              <a:gd name="csX35" fmla="*/ 2934119 w 4541855"/>
              <a:gd name="csY35" fmla="*/ 1436914 h 3105022"/>
              <a:gd name="csX36" fmla="*/ 3054699 w 4541855"/>
              <a:gd name="csY36" fmla="*/ 1477108 h 3105022"/>
              <a:gd name="csX37" fmla="*/ 3135086 w 4541855"/>
              <a:gd name="csY37" fmla="*/ 1487156 h 3105022"/>
              <a:gd name="csX38" fmla="*/ 3295859 w 4541855"/>
              <a:gd name="csY38" fmla="*/ 1527350 h 3105022"/>
              <a:gd name="csX39" fmla="*/ 3346101 w 4541855"/>
              <a:gd name="csY39" fmla="*/ 1557495 h 3105022"/>
              <a:gd name="csX40" fmla="*/ 3416439 w 4541855"/>
              <a:gd name="csY40" fmla="*/ 1597688 h 3105022"/>
              <a:gd name="csX41" fmla="*/ 3466681 w 4541855"/>
              <a:gd name="csY41" fmla="*/ 1647930 h 3105022"/>
              <a:gd name="csX42" fmla="*/ 3496826 w 4541855"/>
              <a:gd name="csY42" fmla="*/ 1668027 h 3105022"/>
              <a:gd name="csX43" fmla="*/ 3526971 w 4541855"/>
              <a:gd name="csY43" fmla="*/ 1708220 h 3105022"/>
              <a:gd name="csX44" fmla="*/ 3607358 w 4541855"/>
              <a:gd name="csY44" fmla="*/ 1858945 h 3105022"/>
              <a:gd name="csX45" fmla="*/ 3647552 w 4541855"/>
              <a:gd name="csY45" fmla="*/ 1909187 h 3105022"/>
              <a:gd name="csX46" fmla="*/ 3717890 w 4541855"/>
              <a:gd name="csY46" fmla="*/ 1969477 h 3105022"/>
              <a:gd name="csX47" fmla="*/ 3838470 w 4541855"/>
              <a:gd name="csY47" fmla="*/ 2029767 h 3105022"/>
              <a:gd name="csX48" fmla="*/ 3888712 w 4541855"/>
              <a:gd name="csY48" fmla="*/ 2090057 h 3105022"/>
              <a:gd name="csX49" fmla="*/ 3918857 w 4541855"/>
              <a:gd name="csY49" fmla="*/ 2120202 h 3105022"/>
              <a:gd name="csX50" fmla="*/ 4069582 w 4541855"/>
              <a:gd name="csY50" fmla="*/ 2331218 h 3105022"/>
              <a:gd name="csX51" fmla="*/ 4099727 w 4541855"/>
              <a:gd name="csY51" fmla="*/ 2351314 h 3105022"/>
              <a:gd name="csX52" fmla="*/ 4210259 w 4541855"/>
              <a:gd name="csY52" fmla="*/ 2441750 h 3105022"/>
              <a:gd name="csX53" fmla="*/ 4350936 w 4541855"/>
              <a:gd name="csY53" fmla="*/ 2491991 h 3105022"/>
              <a:gd name="csX54" fmla="*/ 4371033 w 4541855"/>
              <a:gd name="csY54" fmla="*/ 2552282 h 3105022"/>
              <a:gd name="csX55" fmla="*/ 4401178 w 4541855"/>
              <a:gd name="csY55" fmla="*/ 2843684 h 3105022"/>
              <a:gd name="csX56" fmla="*/ 4481565 w 4541855"/>
              <a:gd name="csY56" fmla="*/ 2934119 h 3105022"/>
              <a:gd name="csX57" fmla="*/ 4501661 w 4541855"/>
              <a:gd name="csY57" fmla="*/ 3014506 h 3105022"/>
              <a:gd name="csX58" fmla="*/ 4521758 w 4541855"/>
              <a:gd name="csY58" fmla="*/ 3074796 h 3105022"/>
              <a:gd name="csX59" fmla="*/ 4541855 w 4541855"/>
              <a:gd name="csY59" fmla="*/ 3104941 h 3105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4541855" h="3105022">
                <a:moveTo>
                  <a:pt x="0" y="0"/>
                </a:moveTo>
                <a:cubicBezTo>
                  <a:pt x="81402" y="16281"/>
                  <a:pt x="34037" y="4648"/>
                  <a:pt x="140677" y="40194"/>
                </a:cubicBezTo>
                <a:lnTo>
                  <a:pt x="170822" y="50242"/>
                </a:lnTo>
                <a:cubicBezTo>
                  <a:pt x="240663" y="96803"/>
                  <a:pt x="152881" y="41271"/>
                  <a:pt x="251209" y="90435"/>
                </a:cubicBezTo>
                <a:cubicBezTo>
                  <a:pt x="290415" y="110038"/>
                  <a:pt x="293833" y="123077"/>
                  <a:pt x="331595" y="130629"/>
                </a:cubicBezTo>
                <a:cubicBezTo>
                  <a:pt x="413364" y="146983"/>
                  <a:pt x="455117" y="151093"/>
                  <a:pt x="532563" y="160774"/>
                </a:cubicBezTo>
                <a:cubicBezTo>
                  <a:pt x="542611" y="167473"/>
                  <a:pt x="553047" y="173625"/>
                  <a:pt x="562708" y="180871"/>
                </a:cubicBezTo>
                <a:cubicBezTo>
                  <a:pt x="605904" y="213268"/>
                  <a:pt x="722468" y="313004"/>
                  <a:pt x="773723" y="321547"/>
                </a:cubicBezTo>
                <a:cubicBezTo>
                  <a:pt x="847635" y="333866"/>
                  <a:pt x="814247" y="326655"/>
                  <a:pt x="874206" y="341644"/>
                </a:cubicBezTo>
                <a:cubicBezTo>
                  <a:pt x="968182" y="388632"/>
                  <a:pt x="855255" y="334537"/>
                  <a:pt x="1034980" y="401934"/>
                </a:cubicBezTo>
                <a:cubicBezTo>
                  <a:pt x="1049005" y="407194"/>
                  <a:pt x="1061775" y="415332"/>
                  <a:pt x="1075173" y="422031"/>
                </a:cubicBezTo>
                <a:cubicBezTo>
                  <a:pt x="1078523" y="432079"/>
                  <a:pt x="1079347" y="443363"/>
                  <a:pt x="1085222" y="452176"/>
                </a:cubicBezTo>
                <a:cubicBezTo>
                  <a:pt x="1093105" y="464000"/>
                  <a:pt x="1103378" y="474692"/>
                  <a:pt x="1115367" y="482321"/>
                </a:cubicBezTo>
                <a:cubicBezTo>
                  <a:pt x="1200474" y="536480"/>
                  <a:pt x="1200953" y="522987"/>
                  <a:pt x="1306286" y="532563"/>
                </a:cubicBezTo>
                <a:cubicBezTo>
                  <a:pt x="1326383" y="559359"/>
                  <a:pt x="1340421" y="592026"/>
                  <a:pt x="1366576" y="612950"/>
                </a:cubicBezTo>
                <a:cubicBezTo>
                  <a:pt x="1536023" y="748508"/>
                  <a:pt x="1309409" y="564183"/>
                  <a:pt x="1457011" y="693336"/>
                </a:cubicBezTo>
                <a:cubicBezTo>
                  <a:pt x="1469615" y="704364"/>
                  <a:pt x="1484242" y="712877"/>
                  <a:pt x="1497204" y="723482"/>
                </a:cubicBezTo>
                <a:cubicBezTo>
                  <a:pt x="1521104" y="743037"/>
                  <a:pt x="1540731" y="768451"/>
                  <a:pt x="1567543" y="783772"/>
                </a:cubicBezTo>
                <a:cubicBezTo>
                  <a:pt x="1627712" y="818154"/>
                  <a:pt x="1678556" y="834174"/>
                  <a:pt x="1738365" y="854110"/>
                </a:cubicBezTo>
                <a:cubicBezTo>
                  <a:pt x="1761811" y="894303"/>
                  <a:pt x="1782891" y="935973"/>
                  <a:pt x="1808703" y="974690"/>
                </a:cubicBezTo>
                <a:cubicBezTo>
                  <a:pt x="1815402" y="984738"/>
                  <a:pt x="1821069" y="995557"/>
                  <a:pt x="1828800" y="1004835"/>
                </a:cubicBezTo>
                <a:cubicBezTo>
                  <a:pt x="1837897" y="1015752"/>
                  <a:pt x="1847947" y="1025981"/>
                  <a:pt x="1858945" y="1034980"/>
                </a:cubicBezTo>
                <a:cubicBezTo>
                  <a:pt x="1884868" y="1056190"/>
                  <a:pt x="1919235" y="1068475"/>
                  <a:pt x="1939332" y="1095271"/>
                </a:cubicBezTo>
                <a:cubicBezTo>
                  <a:pt x="1971547" y="1138223"/>
                  <a:pt x="1973458" y="1150062"/>
                  <a:pt x="2029767" y="1175657"/>
                </a:cubicBezTo>
                <a:cubicBezTo>
                  <a:pt x="2045315" y="1182724"/>
                  <a:pt x="2063262" y="1182356"/>
                  <a:pt x="2080009" y="1185706"/>
                </a:cubicBezTo>
                <a:cubicBezTo>
                  <a:pt x="2125678" y="1208540"/>
                  <a:pt x="2119128" y="1206656"/>
                  <a:pt x="2170444" y="1225899"/>
                </a:cubicBezTo>
                <a:cubicBezTo>
                  <a:pt x="2247853" y="1254927"/>
                  <a:pt x="2145771" y="1214325"/>
                  <a:pt x="2240782" y="1245996"/>
                </a:cubicBezTo>
                <a:cubicBezTo>
                  <a:pt x="2257894" y="1251700"/>
                  <a:pt x="2273912" y="1260389"/>
                  <a:pt x="2291024" y="1266093"/>
                </a:cubicBezTo>
                <a:cubicBezTo>
                  <a:pt x="2314157" y="1273804"/>
                  <a:pt x="2338057" y="1279018"/>
                  <a:pt x="2361363" y="1286189"/>
                </a:cubicBezTo>
                <a:cubicBezTo>
                  <a:pt x="2381610" y="1292419"/>
                  <a:pt x="2400728" y="1302982"/>
                  <a:pt x="2421653" y="1306286"/>
                </a:cubicBezTo>
                <a:cubicBezTo>
                  <a:pt x="2464790" y="1313097"/>
                  <a:pt x="2508826" y="1311988"/>
                  <a:pt x="2552281" y="1316334"/>
                </a:cubicBezTo>
                <a:cubicBezTo>
                  <a:pt x="2575848" y="1318691"/>
                  <a:pt x="2599258" y="1322489"/>
                  <a:pt x="2622620" y="1326383"/>
                </a:cubicBezTo>
                <a:cubicBezTo>
                  <a:pt x="2639466" y="1329191"/>
                  <a:pt x="2655899" y="1334436"/>
                  <a:pt x="2672861" y="1336431"/>
                </a:cubicBezTo>
                <a:cubicBezTo>
                  <a:pt x="2712918" y="1341143"/>
                  <a:pt x="2753248" y="1343130"/>
                  <a:pt x="2793442" y="1346479"/>
                </a:cubicBezTo>
                <a:cubicBezTo>
                  <a:pt x="2823587" y="1363226"/>
                  <a:pt x="2854869" y="1378073"/>
                  <a:pt x="2883877" y="1396721"/>
                </a:cubicBezTo>
                <a:cubicBezTo>
                  <a:pt x="2901918" y="1408319"/>
                  <a:pt x="2915236" y="1426746"/>
                  <a:pt x="2934119" y="1436914"/>
                </a:cubicBezTo>
                <a:cubicBezTo>
                  <a:pt x="2954852" y="1448078"/>
                  <a:pt x="3021769" y="1471620"/>
                  <a:pt x="3054699" y="1477108"/>
                </a:cubicBezTo>
                <a:cubicBezTo>
                  <a:pt x="3081336" y="1481547"/>
                  <a:pt x="3108493" y="1482463"/>
                  <a:pt x="3135086" y="1487156"/>
                </a:cubicBezTo>
                <a:cubicBezTo>
                  <a:pt x="3201480" y="1498873"/>
                  <a:pt x="3233609" y="1509564"/>
                  <a:pt x="3295859" y="1527350"/>
                </a:cubicBezTo>
                <a:cubicBezTo>
                  <a:pt x="3312606" y="1537398"/>
                  <a:pt x="3329028" y="1548010"/>
                  <a:pt x="3346101" y="1557495"/>
                </a:cubicBezTo>
                <a:cubicBezTo>
                  <a:pt x="3371501" y="1571606"/>
                  <a:pt x="3394466" y="1578462"/>
                  <a:pt x="3416439" y="1597688"/>
                </a:cubicBezTo>
                <a:cubicBezTo>
                  <a:pt x="3434263" y="1613284"/>
                  <a:pt x="3448857" y="1632334"/>
                  <a:pt x="3466681" y="1647930"/>
                </a:cubicBezTo>
                <a:cubicBezTo>
                  <a:pt x="3475770" y="1655883"/>
                  <a:pt x="3488287" y="1659488"/>
                  <a:pt x="3496826" y="1668027"/>
                </a:cubicBezTo>
                <a:cubicBezTo>
                  <a:pt x="3508668" y="1679869"/>
                  <a:pt x="3517237" y="1694592"/>
                  <a:pt x="3526971" y="1708220"/>
                </a:cubicBezTo>
                <a:cubicBezTo>
                  <a:pt x="3574643" y="1774960"/>
                  <a:pt x="3531815" y="1730523"/>
                  <a:pt x="3607358" y="1858945"/>
                </a:cubicBezTo>
                <a:cubicBezTo>
                  <a:pt x="3618232" y="1877431"/>
                  <a:pt x="3633303" y="1893157"/>
                  <a:pt x="3647552" y="1909187"/>
                </a:cubicBezTo>
                <a:cubicBezTo>
                  <a:pt x="3669756" y="1934167"/>
                  <a:pt x="3688889" y="1954010"/>
                  <a:pt x="3717890" y="1969477"/>
                </a:cubicBezTo>
                <a:cubicBezTo>
                  <a:pt x="3757541" y="1990624"/>
                  <a:pt x="3838470" y="2029767"/>
                  <a:pt x="3838470" y="2029767"/>
                </a:cubicBezTo>
                <a:cubicBezTo>
                  <a:pt x="3855217" y="2049864"/>
                  <a:pt x="3871332" y="2070505"/>
                  <a:pt x="3888712" y="2090057"/>
                </a:cubicBezTo>
                <a:cubicBezTo>
                  <a:pt x="3898153" y="2100678"/>
                  <a:pt x="3910193" y="2108938"/>
                  <a:pt x="3918857" y="2120202"/>
                </a:cubicBezTo>
                <a:cubicBezTo>
                  <a:pt x="3930082" y="2134795"/>
                  <a:pt x="4060126" y="2324914"/>
                  <a:pt x="4069582" y="2331218"/>
                </a:cubicBezTo>
                <a:cubicBezTo>
                  <a:pt x="4079630" y="2337917"/>
                  <a:pt x="4090231" y="2343853"/>
                  <a:pt x="4099727" y="2351314"/>
                </a:cubicBezTo>
                <a:cubicBezTo>
                  <a:pt x="4137160" y="2380725"/>
                  <a:pt x="4168723" y="2418490"/>
                  <a:pt x="4210259" y="2441750"/>
                </a:cubicBezTo>
                <a:cubicBezTo>
                  <a:pt x="4253704" y="2466079"/>
                  <a:pt x="4304044" y="2475244"/>
                  <a:pt x="4350936" y="2491991"/>
                </a:cubicBezTo>
                <a:cubicBezTo>
                  <a:pt x="4357635" y="2512088"/>
                  <a:pt x="4368037" y="2531311"/>
                  <a:pt x="4371033" y="2552282"/>
                </a:cubicBezTo>
                <a:cubicBezTo>
                  <a:pt x="4384843" y="2648953"/>
                  <a:pt x="4381486" y="2748038"/>
                  <a:pt x="4401178" y="2843684"/>
                </a:cubicBezTo>
                <a:cubicBezTo>
                  <a:pt x="4404550" y="2860063"/>
                  <a:pt x="4469194" y="2921748"/>
                  <a:pt x="4481565" y="2934119"/>
                </a:cubicBezTo>
                <a:cubicBezTo>
                  <a:pt x="4512057" y="3025598"/>
                  <a:pt x="4465279" y="2881105"/>
                  <a:pt x="4501661" y="3014506"/>
                </a:cubicBezTo>
                <a:cubicBezTo>
                  <a:pt x="4507235" y="3034943"/>
                  <a:pt x="4515059" y="3054699"/>
                  <a:pt x="4521758" y="3074796"/>
                </a:cubicBezTo>
                <a:cubicBezTo>
                  <a:pt x="4532866" y="3108119"/>
                  <a:pt x="4521214" y="3104941"/>
                  <a:pt x="4541855" y="3104941"/>
                </a:cubicBezTo>
              </a:path>
            </a:pathLst>
          </a:cu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63F769-1498-C12F-1023-CDC8B71C4551}"/>
              </a:ext>
            </a:extLst>
          </p:cNvPr>
          <p:cNvSpPr txBox="1"/>
          <p:nvPr/>
        </p:nvSpPr>
        <p:spPr>
          <a:xfrm>
            <a:off x="2252267" y="1690688"/>
            <a:ext cx="2743199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Physics-based wear model</a:t>
            </a:r>
            <a:endParaRPr lang="en-ZA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5B8648-8E39-7912-71A7-2FE91A7E9581}"/>
                  </a:ext>
                </a:extLst>
              </p:cNvPr>
              <p:cNvSpPr txBox="1"/>
              <p:nvPr/>
            </p:nvSpPr>
            <p:spPr>
              <a:xfrm>
                <a:off x="4982585" y="2549835"/>
                <a:ext cx="3873002" cy="1117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𝑃𝑑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5B8648-8E39-7912-71A7-2FE91A7E9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585" y="2549835"/>
                <a:ext cx="3873002" cy="11176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EE58402F-1B48-6C79-81BB-AF2F785DFD0F}"/>
              </a:ext>
            </a:extLst>
          </p:cNvPr>
          <p:cNvSpPr txBox="1"/>
          <p:nvPr/>
        </p:nvSpPr>
        <p:spPr>
          <a:xfrm>
            <a:off x="9581330" y="3426184"/>
            <a:ext cx="2402466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Brake pad thermodynamics modelling (multi-physics)</a:t>
            </a:r>
            <a:endParaRPr lang="en-ZA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C32B789-05DB-C07A-EF3E-DF689BD99245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8026945" y="3382905"/>
            <a:ext cx="1554385" cy="6434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18E613C-0F27-499A-EAD1-966580D48B35}"/>
              </a:ext>
            </a:extLst>
          </p:cNvPr>
          <p:cNvSpPr txBox="1"/>
          <p:nvPr/>
        </p:nvSpPr>
        <p:spPr>
          <a:xfrm>
            <a:off x="7257405" y="1483639"/>
            <a:ext cx="237683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Vehicle modelling (multi-scale)</a:t>
            </a:r>
            <a:endParaRPr lang="en-ZA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C9FE7FE-352E-03B7-84E6-93F8DBD10DF8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7900683" y="2129970"/>
            <a:ext cx="545138" cy="3917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27275F0-29E3-77E3-3A2C-547FB390764F}"/>
              </a:ext>
            </a:extLst>
          </p:cNvPr>
          <p:cNvCxnSpPr/>
          <p:nvPr/>
        </p:nvCxnSpPr>
        <p:spPr>
          <a:xfrm>
            <a:off x="304500" y="6571369"/>
            <a:ext cx="452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5C2AE3E-FEB7-5AB0-3588-5C7DBEFCA605}"/>
              </a:ext>
            </a:extLst>
          </p:cNvPr>
          <p:cNvCxnSpPr/>
          <p:nvPr/>
        </p:nvCxnSpPr>
        <p:spPr>
          <a:xfrm>
            <a:off x="304500" y="6209628"/>
            <a:ext cx="45217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594E829-3F8F-4A25-F013-8ECA4652BF59}"/>
              </a:ext>
            </a:extLst>
          </p:cNvPr>
          <p:cNvSpPr txBox="1"/>
          <p:nvPr/>
        </p:nvSpPr>
        <p:spPr>
          <a:xfrm>
            <a:off x="625660" y="6001071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prediction</a:t>
            </a:r>
            <a:endParaRPr lang="en-ZA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87CE3AF-A266-0261-39B1-AEF5579C5A6D}"/>
              </a:ext>
            </a:extLst>
          </p:cNvPr>
          <p:cNvSpPr txBox="1"/>
          <p:nvPr/>
        </p:nvSpPr>
        <p:spPr>
          <a:xfrm>
            <a:off x="625661" y="6344557"/>
            <a:ext cx="2284861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Underlying truth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6FD4D9D-9A83-0467-7443-3BBF471CBE95}"/>
                  </a:ext>
                </a:extLst>
              </p:cNvPr>
              <p:cNvSpPr txBox="1"/>
              <p:nvPr/>
            </p:nvSpPr>
            <p:spPr>
              <a:xfrm>
                <a:off x="9132291" y="5475380"/>
                <a:ext cx="3059709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−∑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Z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6FD4D9D-9A83-0467-7443-3BBF471CB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291" y="5475380"/>
                <a:ext cx="305970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880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9" grpId="0"/>
      <p:bldP spid="42" grpId="0" animBg="1"/>
      <p:bldP spid="79" grpId="0"/>
      <p:bldP spid="4" grpId="0" animBg="1"/>
      <p:bldP spid="9" grpId="0" animBg="1"/>
      <p:bldP spid="13" grpId="0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1C26CB3-E636-C840-888F-D57D451B76C4}" vid="{0DD50CBC-F661-E144-A3F2-97DBD82B6E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22358</TotalTime>
  <Words>1727</Words>
  <Application>Microsoft Office PowerPoint</Application>
  <PresentationFormat>Widescreen</PresentationFormat>
  <Paragraphs>323</Paragraphs>
  <Slides>23</Slides>
  <Notes>20</Notes>
  <HiddenSlides>1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Verdana</vt:lpstr>
      <vt:lpstr>Wingdings</vt:lpstr>
      <vt:lpstr>Office Theme</vt:lpstr>
      <vt:lpstr>Using Multi–Physics Digital Twins for Brake Wear Prognosis of a Mining Vehicle</vt:lpstr>
      <vt:lpstr>Background</vt:lpstr>
      <vt:lpstr>Brake wear experiments</vt:lpstr>
      <vt:lpstr>A single data sample:</vt:lpstr>
      <vt:lpstr>Data-driven approach</vt:lpstr>
      <vt:lpstr>RUL prediction results: Data-driven model</vt:lpstr>
      <vt:lpstr>Physics-driven approach</vt:lpstr>
      <vt:lpstr>RUL prediction results: Physics-based model</vt:lpstr>
      <vt:lpstr>Digital-twin approach</vt:lpstr>
      <vt:lpstr>Digital-twin approach</vt:lpstr>
      <vt:lpstr>Multi-scale, multi-physics simulation</vt:lpstr>
      <vt:lpstr>Multi-scale, multi-physics simulation</vt:lpstr>
      <vt:lpstr>Multi-scale, multi-physics simulation</vt:lpstr>
      <vt:lpstr>Iterative degradation loop:</vt:lpstr>
      <vt:lpstr>Digital twin approach (we can do better)</vt:lpstr>
      <vt:lpstr>Digital twin approach (we can do better)</vt:lpstr>
      <vt:lpstr>Estimating brake pad volume from sensor data</vt:lpstr>
      <vt:lpstr>Digital twin approach (we can do better)</vt:lpstr>
      <vt:lpstr>RUL prediction results: Digital twin</vt:lpstr>
      <vt:lpstr>Error convergence meta analysis</vt:lpstr>
      <vt:lpstr>Cost results:</vt:lpstr>
      <vt:lpstr>Concluding remarks</vt:lpstr>
      <vt:lpstr>Comments &amp;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MIP 780 Block 1 - Background and performance measures</dc:title>
  <dc:creator>Luke van Eyk, Mr</dc:creator>
  <cp:lastModifiedBy>Dr. LD van Eyk</cp:lastModifiedBy>
  <cp:revision>87</cp:revision>
  <dcterms:created xsi:type="dcterms:W3CDTF">2021-10-28T06:17:10Z</dcterms:created>
  <dcterms:modified xsi:type="dcterms:W3CDTF">2026-07-03T11:27:03Z</dcterms:modified>
</cp:coreProperties>
</file>